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emf" ContentType="image/x-emf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diagrams/quickStyle1.xml" ContentType="application/vnd.openxmlformats-officedocument.drawingml.diagramStyl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69"/>
  </p:notesMasterIdLst>
  <p:handoutMasterIdLst>
    <p:handoutMasterId r:id="rId70"/>
  </p:handoutMasterIdLst>
  <p:sldIdLst>
    <p:sldId id="452" r:id="rId2"/>
    <p:sldId id="428" r:id="rId3"/>
    <p:sldId id="425" r:id="rId4"/>
    <p:sldId id="426" r:id="rId5"/>
    <p:sldId id="427" r:id="rId6"/>
    <p:sldId id="260" r:id="rId7"/>
    <p:sldId id="389" r:id="rId8"/>
    <p:sldId id="379" r:id="rId9"/>
    <p:sldId id="394" r:id="rId10"/>
    <p:sldId id="380" r:id="rId11"/>
    <p:sldId id="382" r:id="rId12"/>
    <p:sldId id="383" r:id="rId13"/>
    <p:sldId id="384" r:id="rId14"/>
    <p:sldId id="262" r:id="rId15"/>
    <p:sldId id="395" r:id="rId16"/>
    <p:sldId id="385" r:id="rId17"/>
    <p:sldId id="386" r:id="rId18"/>
    <p:sldId id="387" r:id="rId19"/>
    <p:sldId id="388" r:id="rId20"/>
    <p:sldId id="390" r:id="rId21"/>
    <p:sldId id="391" r:id="rId22"/>
    <p:sldId id="392" r:id="rId23"/>
    <p:sldId id="396" r:id="rId24"/>
    <p:sldId id="397" r:id="rId25"/>
    <p:sldId id="271" r:id="rId26"/>
    <p:sldId id="279" r:id="rId27"/>
    <p:sldId id="272" r:id="rId28"/>
    <p:sldId id="273" r:id="rId29"/>
    <p:sldId id="280" r:id="rId30"/>
    <p:sldId id="398" r:id="rId31"/>
    <p:sldId id="399" r:id="rId32"/>
    <p:sldId id="299" r:id="rId33"/>
    <p:sldId id="429" r:id="rId34"/>
    <p:sldId id="432" r:id="rId35"/>
    <p:sldId id="433" r:id="rId36"/>
    <p:sldId id="434" r:id="rId37"/>
    <p:sldId id="307" r:id="rId38"/>
    <p:sldId id="435" r:id="rId39"/>
    <p:sldId id="406" r:id="rId40"/>
    <p:sldId id="405" r:id="rId41"/>
    <p:sldId id="407" r:id="rId42"/>
    <p:sldId id="408" r:id="rId43"/>
    <p:sldId id="410" r:id="rId44"/>
    <p:sldId id="412" r:id="rId45"/>
    <p:sldId id="413" r:id="rId46"/>
    <p:sldId id="414" r:id="rId47"/>
    <p:sldId id="415" r:id="rId48"/>
    <p:sldId id="416" r:id="rId49"/>
    <p:sldId id="417" r:id="rId50"/>
    <p:sldId id="418" r:id="rId51"/>
    <p:sldId id="277" r:id="rId52"/>
    <p:sldId id="419" r:id="rId53"/>
    <p:sldId id="420" r:id="rId54"/>
    <p:sldId id="421" r:id="rId55"/>
    <p:sldId id="437" r:id="rId56"/>
    <p:sldId id="438" r:id="rId57"/>
    <p:sldId id="450" r:id="rId58"/>
    <p:sldId id="442" r:id="rId59"/>
    <p:sldId id="443" r:id="rId60"/>
    <p:sldId id="441" r:id="rId61"/>
    <p:sldId id="444" r:id="rId62"/>
    <p:sldId id="445" r:id="rId63"/>
    <p:sldId id="446" r:id="rId64"/>
    <p:sldId id="448" r:id="rId65"/>
    <p:sldId id="447" r:id="rId66"/>
    <p:sldId id="431" r:id="rId67"/>
    <p:sldId id="451" r:id="rId6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990000"/>
    <a:srgbClr val="0000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72" autoAdjust="0"/>
    <p:restoredTop sz="98949" autoAdjust="0"/>
  </p:normalViewPr>
  <p:slideViewPr>
    <p:cSldViewPr>
      <p:cViewPr>
        <p:scale>
          <a:sx n="82" d="100"/>
          <a:sy n="82" d="100"/>
        </p:scale>
        <p:origin x="-1014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02" y="204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0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C47D67-19DB-4BF5-BC4E-36884904E445}" type="doc">
      <dgm:prSet loTypeId="urn:microsoft.com/office/officeart/2005/8/layout/arrow2" loCatId="process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cs-CZ"/>
        </a:p>
      </dgm:t>
    </dgm:pt>
    <dgm:pt modelId="{CF0E1F43-9650-4AF6-8F87-DB2641401A1B}">
      <dgm:prSet phldrT="[Text]"/>
      <dgm:spPr/>
      <dgm:t>
        <a:bodyPr/>
        <a:lstStyle/>
        <a:p>
          <a:r>
            <a:rPr lang="cs-CZ" dirty="0" smtClean="0"/>
            <a:t>Úvod do regionalistiky</a:t>
          </a:r>
        </a:p>
        <a:p>
          <a:r>
            <a:rPr lang="cs-CZ" dirty="0" smtClean="0"/>
            <a:t>Obecná ekonomie</a:t>
          </a:r>
          <a:endParaRPr lang="cs-CZ" dirty="0"/>
        </a:p>
      </dgm:t>
    </dgm:pt>
    <dgm:pt modelId="{49B331D9-CAC0-43D9-BE7B-6504090F0DC8}" type="parTrans" cxnId="{5E129AF0-4C1B-4467-B7FA-9ED563341F1F}">
      <dgm:prSet/>
      <dgm:spPr/>
      <dgm:t>
        <a:bodyPr/>
        <a:lstStyle/>
        <a:p>
          <a:endParaRPr lang="cs-CZ"/>
        </a:p>
      </dgm:t>
    </dgm:pt>
    <dgm:pt modelId="{5192762C-DA2F-42E3-B552-3B1B2ED2A4A7}" type="sibTrans" cxnId="{5E129AF0-4C1B-4467-B7FA-9ED563341F1F}">
      <dgm:prSet/>
      <dgm:spPr/>
      <dgm:t>
        <a:bodyPr/>
        <a:lstStyle/>
        <a:p>
          <a:endParaRPr lang="cs-CZ"/>
        </a:p>
      </dgm:t>
    </dgm:pt>
    <dgm:pt modelId="{28F8FBD7-BE5A-4157-B196-C9EB822D534D}">
      <dgm:prSet phldrT="[Text]"/>
      <dgm:spPr/>
      <dgm:t>
        <a:bodyPr/>
        <a:lstStyle/>
        <a:p>
          <a:r>
            <a:rPr lang="cs-CZ" b="1" dirty="0" smtClean="0">
              <a:solidFill>
                <a:srgbClr val="FF0000"/>
              </a:solidFill>
            </a:rPr>
            <a:t>Regionální a municipální ekonomie</a:t>
          </a:r>
        </a:p>
        <a:p>
          <a:r>
            <a:rPr lang="cs-CZ" i="1" dirty="0" smtClean="0">
              <a:solidFill>
                <a:srgbClr val="FF0000"/>
              </a:solidFill>
            </a:rPr>
            <a:t>(teorie)</a:t>
          </a:r>
        </a:p>
        <a:p>
          <a:r>
            <a:rPr lang="cs-CZ" dirty="0" smtClean="0"/>
            <a:t>Regionální veřejné vztahy</a:t>
          </a:r>
        </a:p>
        <a:p>
          <a:r>
            <a:rPr lang="cs-CZ" i="1" dirty="0" smtClean="0"/>
            <a:t>(instituce)</a:t>
          </a:r>
          <a:endParaRPr lang="cs-CZ" i="1" dirty="0"/>
        </a:p>
      </dgm:t>
    </dgm:pt>
    <dgm:pt modelId="{41D47000-B0E1-4C12-8CAA-11C2A258ACE5}" type="parTrans" cxnId="{1B12C994-FF78-43DE-994B-0A6E2ACCB4D5}">
      <dgm:prSet/>
      <dgm:spPr/>
      <dgm:t>
        <a:bodyPr/>
        <a:lstStyle/>
        <a:p>
          <a:endParaRPr lang="cs-CZ"/>
        </a:p>
      </dgm:t>
    </dgm:pt>
    <dgm:pt modelId="{82C6428F-5C94-4071-863D-02BC55FE9F86}" type="sibTrans" cxnId="{1B12C994-FF78-43DE-994B-0A6E2ACCB4D5}">
      <dgm:prSet/>
      <dgm:spPr/>
      <dgm:t>
        <a:bodyPr/>
        <a:lstStyle/>
        <a:p>
          <a:endParaRPr lang="cs-CZ"/>
        </a:p>
      </dgm:t>
    </dgm:pt>
    <dgm:pt modelId="{C34770F5-15C0-4F76-BA07-E55D889CB853}">
      <dgm:prSet phldrT="[Text]"/>
      <dgm:spPr/>
      <dgm:t>
        <a:bodyPr/>
        <a:lstStyle/>
        <a:p>
          <a:r>
            <a:rPr lang="cs-CZ" dirty="0" smtClean="0"/>
            <a:t>Regionální rozvoj </a:t>
          </a:r>
        </a:p>
        <a:p>
          <a:r>
            <a:rPr lang="cs-CZ" i="1" dirty="0" smtClean="0"/>
            <a:t>(politika)</a:t>
          </a:r>
        </a:p>
        <a:p>
          <a:endParaRPr lang="cs-CZ" dirty="0" smtClean="0"/>
        </a:p>
        <a:p>
          <a:r>
            <a:rPr lang="cs-CZ" dirty="0" smtClean="0"/>
            <a:t>Alternativní přístup k RR</a:t>
          </a:r>
          <a:endParaRPr lang="cs-CZ" dirty="0"/>
        </a:p>
      </dgm:t>
    </dgm:pt>
    <dgm:pt modelId="{04DAD942-347E-4255-8A5E-325F13D4ABD9}" type="parTrans" cxnId="{9207A44E-A762-4BE3-AB84-9C0F8C15CC30}">
      <dgm:prSet/>
      <dgm:spPr/>
      <dgm:t>
        <a:bodyPr/>
        <a:lstStyle/>
        <a:p>
          <a:endParaRPr lang="cs-CZ"/>
        </a:p>
      </dgm:t>
    </dgm:pt>
    <dgm:pt modelId="{03BBEF7F-BC98-4C94-99A5-6DD44D4D943E}" type="sibTrans" cxnId="{9207A44E-A762-4BE3-AB84-9C0F8C15CC30}">
      <dgm:prSet/>
      <dgm:spPr/>
      <dgm:t>
        <a:bodyPr/>
        <a:lstStyle/>
        <a:p>
          <a:endParaRPr lang="cs-CZ"/>
        </a:p>
      </dgm:t>
    </dgm:pt>
    <dgm:pt modelId="{12D535B4-707A-46EB-BB6A-40225EFE5512}" type="pres">
      <dgm:prSet presAssocID="{46C47D67-19DB-4BF5-BC4E-36884904E445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6BEB2673-0B60-44E4-9939-E8CF054D4D5B}" type="pres">
      <dgm:prSet presAssocID="{46C47D67-19DB-4BF5-BC4E-36884904E445}" presName="arrow" presStyleLbl="bgShp" presStyleIdx="0" presStyleCnt="1"/>
      <dgm:spPr/>
    </dgm:pt>
    <dgm:pt modelId="{965E03F5-8A7B-4B5C-AD06-C33ED4193D8B}" type="pres">
      <dgm:prSet presAssocID="{46C47D67-19DB-4BF5-BC4E-36884904E445}" presName="arrowDiagram3" presStyleCnt="0"/>
      <dgm:spPr/>
    </dgm:pt>
    <dgm:pt modelId="{AD18EE9A-5326-4206-8B77-960F1F62F4D7}" type="pres">
      <dgm:prSet presAssocID="{CF0E1F43-9650-4AF6-8F87-DB2641401A1B}" presName="bullet3a" presStyleLbl="node1" presStyleIdx="0" presStyleCnt="3"/>
      <dgm:spPr/>
    </dgm:pt>
    <dgm:pt modelId="{CDEE09A9-F27C-4E15-9790-7DC62C6BCB14}" type="pres">
      <dgm:prSet presAssocID="{CF0E1F43-9650-4AF6-8F87-DB2641401A1B}" presName="textBox3a" presStyleLbl="revTx" presStyleIdx="0" presStyleCnt="3" custScaleY="12293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6E54741-A388-4513-97C9-93020DCCD2C9}" type="pres">
      <dgm:prSet presAssocID="{28F8FBD7-BE5A-4157-B196-C9EB822D534D}" presName="bullet3b" presStyleLbl="node1" presStyleIdx="1" presStyleCnt="3"/>
      <dgm:spPr/>
    </dgm:pt>
    <dgm:pt modelId="{22FBBDB7-D8BA-4450-A6DB-C44A7798DC91}" type="pres">
      <dgm:prSet presAssocID="{28F8FBD7-BE5A-4157-B196-C9EB822D534D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8A25CA0-80D6-49B0-B7D6-4E2C85B8FE4D}" type="pres">
      <dgm:prSet presAssocID="{C34770F5-15C0-4F76-BA07-E55D889CB853}" presName="bullet3c" presStyleLbl="node1" presStyleIdx="2" presStyleCnt="3"/>
      <dgm:spPr/>
    </dgm:pt>
    <dgm:pt modelId="{87019612-5B2F-4E7F-8789-F6E6ED2DE01D}" type="pres">
      <dgm:prSet presAssocID="{C34770F5-15C0-4F76-BA07-E55D889CB853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E241DBA-93F3-4223-BBB0-343B370BD0D7}" type="presOf" srcId="{CF0E1F43-9650-4AF6-8F87-DB2641401A1B}" destId="{CDEE09A9-F27C-4E15-9790-7DC62C6BCB14}" srcOrd="0" destOrd="0" presId="urn:microsoft.com/office/officeart/2005/8/layout/arrow2"/>
    <dgm:cxn modelId="{1B12C994-FF78-43DE-994B-0A6E2ACCB4D5}" srcId="{46C47D67-19DB-4BF5-BC4E-36884904E445}" destId="{28F8FBD7-BE5A-4157-B196-C9EB822D534D}" srcOrd="1" destOrd="0" parTransId="{41D47000-B0E1-4C12-8CAA-11C2A258ACE5}" sibTransId="{82C6428F-5C94-4071-863D-02BC55FE9F86}"/>
    <dgm:cxn modelId="{39F2A718-177D-4F8A-A6B7-F6E653781B8B}" type="presOf" srcId="{46C47D67-19DB-4BF5-BC4E-36884904E445}" destId="{12D535B4-707A-46EB-BB6A-40225EFE5512}" srcOrd="0" destOrd="0" presId="urn:microsoft.com/office/officeart/2005/8/layout/arrow2"/>
    <dgm:cxn modelId="{90830A73-30CE-4EF9-AA8C-BE34E5B9141F}" type="presOf" srcId="{28F8FBD7-BE5A-4157-B196-C9EB822D534D}" destId="{22FBBDB7-D8BA-4450-A6DB-C44A7798DC91}" srcOrd="0" destOrd="0" presId="urn:microsoft.com/office/officeart/2005/8/layout/arrow2"/>
    <dgm:cxn modelId="{0F09276B-FF8E-4785-8EF7-FD58C6B814E4}" type="presOf" srcId="{C34770F5-15C0-4F76-BA07-E55D889CB853}" destId="{87019612-5B2F-4E7F-8789-F6E6ED2DE01D}" srcOrd="0" destOrd="0" presId="urn:microsoft.com/office/officeart/2005/8/layout/arrow2"/>
    <dgm:cxn modelId="{9207A44E-A762-4BE3-AB84-9C0F8C15CC30}" srcId="{46C47D67-19DB-4BF5-BC4E-36884904E445}" destId="{C34770F5-15C0-4F76-BA07-E55D889CB853}" srcOrd="2" destOrd="0" parTransId="{04DAD942-347E-4255-8A5E-325F13D4ABD9}" sibTransId="{03BBEF7F-BC98-4C94-99A5-6DD44D4D943E}"/>
    <dgm:cxn modelId="{5E129AF0-4C1B-4467-B7FA-9ED563341F1F}" srcId="{46C47D67-19DB-4BF5-BC4E-36884904E445}" destId="{CF0E1F43-9650-4AF6-8F87-DB2641401A1B}" srcOrd="0" destOrd="0" parTransId="{49B331D9-CAC0-43D9-BE7B-6504090F0DC8}" sibTransId="{5192762C-DA2F-42E3-B552-3B1B2ED2A4A7}"/>
    <dgm:cxn modelId="{60340C02-3C9A-4B25-84DE-D3DE3C116F12}" type="presParOf" srcId="{12D535B4-707A-46EB-BB6A-40225EFE5512}" destId="{6BEB2673-0B60-44E4-9939-E8CF054D4D5B}" srcOrd="0" destOrd="0" presId="urn:microsoft.com/office/officeart/2005/8/layout/arrow2"/>
    <dgm:cxn modelId="{99DFCCBE-69B8-435F-85E7-2C5910FA12E0}" type="presParOf" srcId="{12D535B4-707A-46EB-BB6A-40225EFE5512}" destId="{965E03F5-8A7B-4B5C-AD06-C33ED4193D8B}" srcOrd="1" destOrd="0" presId="urn:microsoft.com/office/officeart/2005/8/layout/arrow2"/>
    <dgm:cxn modelId="{685C8D33-C72C-4F3E-9EA5-2E339C565BD5}" type="presParOf" srcId="{965E03F5-8A7B-4B5C-AD06-C33ED4193D8B}" destId="{AD18EE9A-5326-4206-8B77-960F1F62F4D7}" srcOrd="0" destOrd="0" presId="urn:microsoft.com/office/officeart/2005/8/layout/arrow2"/>
    <dgm:cxn modelId="{574BDF17-94C6-4A9D-86F0-2155D5D48C25}" type="presParOf" srcId="{965E03F5-8A7B-4B5C-AD06-C33ED4193D8B}" destId="{CDEE09A9-F27C-4E15-9790-7DC62C6BCB14}" srcOrd="1" destOrd="0" presId="urn:microsoft.com/office/officeart/2005/8/layout/arrow2"/>
    <dgm:cxn modelId="{90F88D79-356C-4AD9-85B4-23879C405F33}" type="presParOf" srcId="{965E03F5-8A7B-4B5C-AD06-C33ED4193D8B}" destId="{D6E54741-A388-4513-97C9-93020DCCD2C9}" srcOrd="2" destOrd="0" presId="urn:microsoft.com/office/officeart/2005/8/layout/arrow2"/>
    <dgm:cxn modelId="{ECB57BF8-AB12-4CE7-B133-F52670D48BEB}" type="presParOf" srcId="{965E03F5-8A7B-4B5C-AD06-C33ED4193D8B}" destId="{22FBBDB7-D8BA-4450-A6DB-C44A7798DC91}" srcOrd="3" destOrd="0" presId="urn:microsoft.com/office/officeart/2005/8/layout/arrow2"/>
    <dgm:cxn modelId="{67478F50-D042-4814-A46D-808E95398949}" type="presParOf" srcId="{965E03F5-8A7B-4B5C-AD06-C33ED4193D8B}" destId="{C8A25CA0-80D6-49B0-B7D6-4E2C85B8FE4D}" srcOrd="4" destOrd="0" presId="urn:microsoft.com/office/officeart/2005/8/layout/arrow2"/>
    <dgm:cxn modelId="{67BADA48-AC9B-4C24-A1B3-5E1E517E7903}" type="presParOf" srcId="{965E03F5-8A7B-4B5C-AD06-C33ED4193D8B}" destId="{87019612-5B2F-4E7F-8789-F6E6ED2DE01D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3C6B1F-B11E-46CB-9BB0-B4A9F029EBCD}" type="doc">
      <dgm:prSet loTypeId="urn:microsoft.com/office/officeart/2005/8/layout/process4" loCatId="process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cs-CZ"/>
        </a:p>
      </dgm:t>
    </dgm:pt>
    <dgm:pt modelId="{55B3E654-254F-4951-8936-D88C1377F681}">
      <dgm:prSet phldrT="[Text]" custT="1"/>
      <dgm:spPr/>
      <dgm:t>
        <a:bodyPr/>
        <a:lstStyle/>
        <a:p>
          <a:r>
            <a:rPr lang="cs-CZ" sz="2000" dirty="0" smtClean="0">
              <a:latin typeface="Arial" pitchFamily="34" charset="0"/>
              <a:cs typeface="Arial" pitchFamily="34" charset="0"/>
            </a:rPr>
            <a:t>liberální</a:t>
          </a:r>
          <a:endParaRPr lang="cs-CZ" sz="2000" dirty="0">
            <a:latin typeface="Arial" pitchFamily="34" charset="0"/>
            <a:cs typeface="Arial" pitchFamily="34" charset="0"/>
          </a:endParaRPr>
        </a:p>
      </dgm:t>
    </dgm:pt>
    <dgm:pt modelId="{22346D12-729C-4F24-8E34-431B08381A91}" type="parTrans" cxnId="{FAF14D84-C2C4-47E9-91CE-ED08E76E71D0}">
      <dgm:prSet/>
      <dgm:spPr/>
      <dgm:t>
        <a:bodyPr/>
        <a:lstStyle/>
        <a:p>
          <a:endParaRPr lang="cs-CZ"/>
        </a:p>
      </dgm:t>
    </dgm:pt>
    <dgm:pt modelId="{FF204356-EA51-4762-972C-BF09C1C1CDBD}" type="sibTrans" cxnId="{FAF14D84-C2C4-47E9-91CE-ED08E76E71D0}">
      <dgm:prSet/>
      <dgm:spPr/>
      <dgm:t>
        <a:bodyPr/>
        <a:lstStyle/>
        <a:p>
          <a:endParaRPr lang="cs-CZ"/>
        </a:p>
      </dgm:t>
    </dgm:pt>
    <dgm:pt modelId="{3DCBA4B2-829C-4A7E-890A-C1361A1DA1CF}">
      <dgm:prSet phldrT="[Text]" custT="1"/>
      <dgm:spPr/>
      <dgm:t>
        <a:bodyPr/>
        <a:lstStyle/>
        <a:p>
          <a:r>
            <a:rPr lang="cs-CZ" sz="1400" dirty="0" smtClean="0"/>
            <a:t>klasická</a:t>
          </a:r>
        </a:p>
        <a:p>
          <a:r>
            <a:rPr lang="cs-CZ" sz="1400" dirty="0" smtClean="0"/>
            <a:t>neoklasická, zač.19. stol.</a:t>
          </a:r>
          <a:endParaRPr lang="cs-CZ" sz="1400" dirty="0"/>
        </a:p>
      </dgm:t>
    </dgm:pt>
    <dgm:pt modelId="{A6967767-8D89-45CD-B321-36D85C482C52}" type="parTrans" cxnId="{A6197A35-D845-4EC0-A1DE-0F1EDD94FCE8}">
      <dgm:prSet/>
      <dgm:spPr/>
      <dgm:t>
        <a:bodyPr/>
        <a:lstStyle/>
        <a:p>
          <a:endParaRPr lang="cs-CZ"/>
        </a:p>
      </dgm:t>
    </dgm:pt>
    <dgm:pt modelId="{35F60F49-2023-4372-BD18-712AF35C2AAC}" type="sibTrans" cxnId="{A6197A35-D845-4EC0-A1DE-0F1EDD94FCE8}">
      <dgm:prSet/>
      <dgm:spPr/>
      <dgm:t>
        <a:bodyPr/>
        <a:lstStyle/>
        <a:p>
          <a:endParaRPr lang="cs-CZ"/>
        </a:p>
      </dgm:t>
    </dgm:pt>
    <dgm:pt modelId="{B74625C3-1A93-421F-924F-1FA5E09468CC}">
      <dgm:prSet phldrT="[Text]" custT="1"/>
      <dgm:spPr/>
      <dgm:t>
        <a:bodyPr/>
        <a:lstStyle/>
        <a:p>
          <a:r>
            <a:rPr lang="cs-CZ" sz="1400" dirty="0" smtClean="0"/>
            <a:t>bohatství a rozdělování</a:t>
          </a:r>
        </a:p>
        <a:p>
          <a:r>
            <a:rPr lang="cs-CZ" sz="1400" dirty="0" smtClean="0"/>
            <a:t>užitečnost a rovnováha</a:t>
          </a:r>
          <a:endParaRPr lang="cs-CZ" sz="1400" dirty="0"/>
        </a:p>
      </dgm:t>
    </dgm:pt>
    <dgm:pt modelId="{1E1A3AB4-384E-41CA-8480-F28528B40602}" type="parTrans" cxnId="{C690C76A-1958-4520-80C6-34C74764C1C5}">
      <dgm:prSet/>
      <dgm:spPr/>
      <dgm:t>
        <a:bodyPr/>
        <a:lstStyle/>
        <a:p>
          <a:endParaRPr lang="cs-CZ"/>
        </a:p>
      </dgm:t>
    </dgm:pt>
    <dgm:pt modelId="{A16E7963-F684-4765-A1C9-7F27D28180F0}" type="sibTrans" cxnId="{C690C76A-1958-4520-80C6-34C74764C1C5}">
      <dgm:prSet/>
      <dgm:spPr/>
      <dgm:t>
        <a:bodyPr/>
        <a:lstStyle/>
        <a:p>
          <a:endParaRPr lang="cs-CZ"/>
        </a:p>
      </dgm:t>
    </dgm:pt>
    <dgm:pt modelId="{A976D1A1-3F6E-4C65-996C-CCE3BE4A14BE}">
      <dgm:prSet phldrT="[Text]" custT="1"/>
      <dgm:spPr/>
      <dgm:t>
        <a:bodyPr/>
        <a:lstStyle/>
        <a:p>
          <a:r>
            <a:rPr lang="cs-CZ" sz="2000" dirty="0" smtClean="0">
              <a:latin typeface="Arial" pitchFamily="34" charset="0"/>
              <a:cs typeface="Arial" pitchFamily="34" charset="0"/>
            </a:rPr>
            <a:t>etatistický</a:t>
          </a:r>
          <a:endParaRPr lang="cs-CZ" sz="2000" dirty="0">
            <a:latin typeface="Arial" pitchFamily="34" charset="0"/>
            <a:cs typeface="Arial" pitchFamily="34" charset="0"/>
          </a:endParaRPr>
        </a:p>
      </dgm:t>
    </dgm:pt>
    <dgm:pt modelId="{7C1F3AB5-0825-4870-A349-A84A6B179D47}" type="parTrans" cxnId="{4901BFEB-0A4B-4CA0-8EA3-FBE84EE2925F}">
      <dgm:prSet/>
      <dgm:spPr/>
      <dgm:t>
        <a:bodyPr/>
        <a:lstStyle/>
        <a:p>
          <a:endParaRPr lang="cs-CZ"/>
        </a:p>
      </dgm:t>
    </dgm:pt>
    <dgm:pt modelId="{0DF8E8A3-FD60-49A1-86B9-A9C53D5A1708}" type="sibTrans" cxnId="{4901BFEB-0A4B-4CA0-8EA3-FBE84EE2925F}">
      <dgm:prSet/>
      <dgm:spPr/>
      <dgm:t>
        <a:bodyPr/>
        <a:lstStyle/>
        <a:p>
          <a:endParaRPr lang="cs-CZ"/>
        </a:p>
      </dgm:t>
    </dgm:pt>
    <dgm:pt modelId="{F34C788B-111E-4B2C-A52B-8BB990DCB44A}">
      <dgm:prSet phldrT="[Text]" custT="1"/>
      <dgm:spPr/>
      <dgm:t>
        <a:bodyPr/>
        <a:lstStyle/>
        <a:p>
          <a:r>
            <a:rPr lang="cs-CZ" sz="1400" dirty="0" smtClean="0"/>
            <a:t>institucionalismus, konec 19. stol.</a:t>
          </a:r>
        </a:p>
        <a:p>
          <a:r>
            <a:rPr lang="cs-CZ" sz="1400" dirty="0" smtClean="0"/>
            <a:t>keynesiánská revoluce, 1.pol. 20. stol.</a:t>
          </a:r>
        </a:p>
        <a:p>
          <a:r>
            <a:rPr lang="cs-CZ" sz="1400" dirty="0" smtClean="0"/>
            <a:t>syntéza, </a:t>
          </a:r>
          <a:r>
            <a:rPr lang="cs-CZ" sz="1400" dirty="0" err="1" smtClean="0"/>
            <a:t>pol</a:t>
          </a:r>
          <a:r>
            <a:rPr lang="cs-CZ" sz="1400" dirty="0" smtClean="0"/>
            <a:t>. 20.stol</a:t>
          </a:r>
        </a:p>
        <a:p>
          <a:r>
            <a:rPr lang="cs-CZ" sz="1400" dirty="0" smtClean="0"/>
            <a:t>sociálně tržní ekonomika</a:t>
          </a:r>
        </a:p>
      </dgm:t>
    </dgm:pt>
    <dgm:pt modelId="{CF4AE895-86F9-47ED-9038-DFF6038F38CF}" type="parTrans" cxnId="{39F367AD-E174-44C2-BC83-8AEB04B134F3}">
      <dgm:prSet/>
      <dgm:spPr/>
      <dgm:t>
        <a:bodyPr/>
        <a:lstStyle/>
        <a:p>
          <a:endParaRPr lang="cs-CZ"/>
        </a:p>
      </dgm:t>
    </dgm:pt>
    <dgm:pt modelId="{4E1BDDAA-B72D-4D39-B4AF-A2DF3FB117E8}" type="sibTrans" cxnId="{39F367AD-E174-44C2-BC83-8AEB04B134F3}">
      <dgm:prSet/>
      <dgm:spPr/>
      <dgm:t>
        <a:bodyPr/>
        <a:lstStyle/>
        <a:p>
          <a:endParaRPr lang="cs-CZ"/>
        </a:p>
      </dgm:t>
    </dgm:pt>
    <dgm:pt modelId="{54BF95C8-D710-4527-83D5-AF59D0562E41}">
      <dgm:prSet phldrT="[Text]" custT="1"/>
      <dgm:spPr/>
      <dgm:t>
        <a:bodyPr/>
        <a:lstStyle/>
        <a:p>
          <a:r>
            <a:rPr lang="cs-CZ" sz="1600" dirty="0" smtClean="0"/>
            <a:t>instituce ovlivňují trh</a:t>
          </a:r>
        </a:p>
        <a:p>
          <a:r>
            <a:rPr lang="cs-CZ" sz="1600" dirty="0" smtClean="0"/>
            <a:t>nedokonalá konkurence </a:t>
          </a:r>
        </a:p>
        <a:p>
          <a:r>
            <a:rPr lang="cs-CZ" sz="1600" dirty="0" smtClean="0"/>
            <a:t>fiskální politika</a:t>
          </a:r>
          <a:endParaRPr lang="cs-CZ" sz="1600" dirty="0"/>
        </a:p>
      </dgm:t>
    </dgm:pt>
    <dgm:pt modelId="{8935E188-1F32-459B-ABDF-08D386348A54}" type="parTrans" cxnId="{2B4D0522-4BCC-46C2-B1A7-DD98EB9F7491}">
      <dgm:prSet/>
      <dgm:spPr/>
      <dgm:t>
        <a:bodyPr/>
        <a:lstStyle/>
        <a:p>
          <a:endParaRPr lang="cs-CZ"/>
        </a:p>
      </dgm:t>
    </dgm:pt>
    <dgm:pt modelId="{34092749-DBC5-4AAF-9AB4-3953730BACE6}" type="sibTrans" cxnId="{2B4D0522-4BCC-46C2-B1A7-DD98EB9F7491}">
      <dgm:prSet/>
      <dgm:spPr/>
      <dgm:t>
        <a:bodyPr/>
        <a:lstStyle/>
        <a:p>
          <a:endParaRPr lang="cs-CZ"/>
        </a:p>
      </dgm:t>
    </dgm:pt>
    <dgm:pt modelId="{00DB2ABC-F91C-43C1-BAE8-57AB62DA8F5A}">
      <dgm:prSet phldrT="[Text]" custT="1"/>
      <dgm:spPr/>
      <dgm:t>
        <a:bodyPr/>
        <a:lstStyle/>
        <a:p>
          <a:endParaRPr lang="cs-CZ" sz="2000" dirty="0" smtClean="0">
            <a:latin typeface="Arial" pitchFamily="34" charset="0"/>
            <a:cs typeface="Arial" pitchFamily="34" charset="0"/>
          </a:endParaRPr>
        </a:p>
        <a:p>
          <a:endParaRPr lang="cs-CZ" sz="2000" dirty="0" smtClean="0">
            <a:latin typeface="Arial" pitchFamily="34" charset="0"/>
            <a:cs typeface="Arial" pitchFamily="34" charset="0"/>
          </a:endParaRPr>
        </a:p>
        <a:p>
          <a:r>
            <a:rPr lang="cs-CZ" sz="2000" dirty="0" smtClean="0">
              <a:latin typeface="Arial" pitchFamily="34" charset="0"/>
              <a:cs typeface="Arial" pitchFamily="34" charset="0"/>
            </a:rPr>
            <a:t>liberální</a:t>
          </a:r>
          <a:endParaRPr lang="cs-CZ" sz="2000" dirty="0">
            <a:latin typeface="Arial" pitchFamily="34" charset="0"/>
            <a:cs typeface="Arial" pitchFamily="34" charset="0"/>
          </a:endParaRPr>
        </a:p>
      </dgm:t>
    </dgm:pt>
    <dgm:pt modelId="{D9A5EE4C-1817-4569-B9CB-480CFF9E67F8}" type="parTrans" cxnId="{54AE1DDD-622D-451E-BAF2-2F1DCBB48D50}">
      <dgm:prSet/>
      <dgm:spPr/>
      <dgm:t>
        <a:bodyPr/>
        <a:lstStyle/>
        <a:p>
          <a:endParaRPr lang="cs-CZ"/>
        </a:p>
      </dgm:t>
    </dgm:pt>
    <dgm:pt modelId="{D6D2DB9C-B563-4187-8206-C67F45B6F429}" type="sibTrans" cxnId="{54AE1DDD-622D-451E-BAF2-2F1DCBB48D50}">
      <dgm:prSet/>
      <dgm:spPr/>
      <dgm:t>
        <a:bodyPr/>
        <a:lstStyle/>
        <a:p>
          <a:endParaRPr lang="cs-CZ"/>
        </a:p>
      </dgm:t>
    </dgm:pt>
    <dgm:pt modelId="{79E40050-D4A2-4747-BA43-F7E5561E2AE5}">
      <dgm:prSet phldrT="[Text]" custT="1"/>
      <dgm:spPr/>
      <dgm:t>
        <a:bodyPr/>
        <a:lstStyle/>
        <a:p>
          <a:r>
            <a:rPr lang="cs-CZ" sz="1200" dirty="0" smtClean="0"/>
            <a:t>na další straně</a:t>
          </a:r>
          <a:endParaRPr lang="cs-CZ" sz="1200" dirty="0"/>
        </a:p>
      </dgm:t>
    </dgm:pt>
    <dgm:pt modelId="{E03871FA-AF5E-4763-B9D7-FFABD7433AAB}" type="parTrans" cxnId="{53680EBE-BFF8-449C-B1A5-EB834FC885C7}">
      <dgm:prSet/>
      <dgm:spPr/>
      <dgm:t>
        <a:bodyPr/>
        <a:lstStyle/>
        <a:p>
          <a:endParaRPr lang="cs-CZ"/>
        </a:p>
      </dgm:t>
    </dgm:pt>
    <dgm:pt modelId="{8AEECA3A-58AD-41ED-8CC5-2058ECAE64D6}" type="sibTrans" cxnId="{53680EBE-BFF8-449C-B1A5-EB834FC885C7}">
      <dgm:prSet/>
      <dgm:spPr/>
      <dgm:t>
        <a:bodyPr/>
        <a:lstStyle/>
        <a:p>
          <a:endParaRPr lang="cs-CZ"/>
        </a:p>
      </dgm:t>
    </dgm:pt>
    <dgm:pt modelId="{B54CF9DA-3573-4490-836D-268BC39D8FAB}" type="pres">
      <dgm:prSet presAssocID="{FE3C6B1F-B11E-46CB-9BB0-B4A9F029EB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6DC5F6F-C62F-4A52-939B-719EE56DD94A}" type="pres">
      <dgm:prSet presAssocID="{00DB2ABC-F91C-43C1-BAE8-57AB62DA8F5A}" presName="boxAndChildren" presStyleCnt="0"/>
      <dgm:spPr/>
    </dgm:pt>
    <dgm:pt modelId="{EB26343C-D891-496E-AEB2-DF401557FC89}" type="pres">
      <dgm:prSet presAssocID="{00DB2ABC-F91C-43C1-BAE8-57AB62DA8F5A}" presName="parentTextBox" presStyleLbl="node1" presStyleIdx="0" presStyleCnt="3"/>
      <dgm:spPr/>
      <dgm:t>
        <a:bodyPr/>
        <a:lstStyle/>
        <a:p>
          <a:endParaRPr lang="cs-CZ"/>
        </a:p>
      </dgm:t>
    </dgm:pt>
    <dgm:pt modelId="{9D906B27-BA60-400F-A5A3-987E5D2731C1}" type="pres">
      <dgm:prSet presAssocID="{00DB2ABC-F91C-43C1-BAE8-57AB62DA8F5A}" presName="entireBox" presStyleLbl="node1" presStyleIdx="0" presStyleCnt="3" custScaleY="235179" custLinFactNeighborX="-1154" custLinFactNeighborY="-57389"/>
      <dgm:spPr/>
      <dgm:t>
        <a:bodyPr/>
        <a:lstStyle/>
        <a:p>
          <a:endParaRPr lang="cs-CZ"/>
        </a:p>
      </dgm:t>
    </dgm:pt>
    <dgm:pt modelId="{F5B1703A-8535-47FD-AF36-91C0B2E52812}" type="pres">
      <dgm:prSet presAssocID="{00DB2ABC-F91C-43C1-BAE8-57AB62DA8F5A}" presName="descendantBox" presStyleCnt="0"/>
      <dgm:spPr/>
    </dgm:pt>
    <dgm:pt modelId="{5D23E82E-FE9E-47F6-AB80-495352470634}" type="pres">
      <dgm:prSet presAssocID="{79E40050-D4A2-4747-BA43-F7E5561E2AE5}" presName="childTextBox" presStyleLbl="fgAccFollowNode1" presStyleIdx="0" presStyleCnt="5" custLinFactNeighborX="5770" custLinFactNeighborY="1764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F8887EE-F729-457D-8910-762ACA9D7D71}" type="pres">
      <dgm:prSet presAssocID="{0DF8E8A3-FD60-49A1-86B9-A9C53D5A1708}" presName="sp" presStyleCnt="0"/>
      <dgm:spPr/>
    </dgm:pt>
    <dgm:pt modelId="{77F4DE85-4BC6-4800-B0BA-CE39E477BDD5}" type="pres">
      <dgm:prSet presAssocID="{A976D1A1-3F6E-4C65-996C-CCE3BE4A14BE}" presName="arrowAndChildren" presStyleCnt="0"/>
      <dgm:spPr/>
    </dgm:pt>
    <dgm:pt modelId="{25C65FB9-61CC-4CCC-B962-7668A662781F}" type="pres">
      <dgm:prSet presAssocID="{A976D1A1-3F6E-4C65-996C-CCE3BE4A14BE}" presName="parentTextArrow" presStyleLbl="node1" presStyleIdx="0" presStyleCnt="3"/>
      <dgm:spPr/>
      <dgm:t>
        <a:bodyPr/>
        <a:lstStyle/>
        <a:p>
          <a:endParaRPr lang="cs-CZ"/>
        </a:p>
      </dgm:t>
    </dgm:pt>
    <dgm:pt modelId="{A07A332C-215A-46DE-B350-ACFCB29C4C0C}" type="pres">
      <dgm:prSet presAssocID="{A976D1A1-3F6E-4C65-996C-CCE3BE4A14BE}" presName="arrow" presStyleLbl="node1" presStyleIdx="1" presStyleCnt="3" custScaleY="218819" custLinFactNeighborY="-3894"/>
      <dgm:spPr/>
      <dgm:t>
        <a:bodyPr/>
        <a:lstStyle/>
        <a:p>
          <a:endParaRPr lang="cs-CZ"/>
        </a:p>
      </dgm:t>
    </dgm:pt>
    <dgm:pt modelId="{06B96F3C-5A16-4868-A17D-F62FEE158E84}" type="pres">
      <dgm:prSet presAssocID="{A976D1A1-3F6E-4C65-996C-CCE3BE4A14BE}" presName="descendantArrow" presStyleCnt="0"/>
      <dgm:spPr/>
    </dgm:pt>
    <dgm:pt modelId="{97EC8567-AE9D-4129-9179-91E16C046BBE}" type="pres">
      <dgm:prSet presAssocID="{F34C788B-111E-4B2C-A52B-8BB990DCB44A}" presName="childTextArrow" presStyleLbl="fgAccFollowNode1" presStyleIdx="1" presStyleCnt="5" custAng="0" custScaleX="96790" custScaleY="306853" custLinFactNeighborX="-26" custLinFactNeighborY="-1541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1D03537-1194-4AC4-9609-5C824D59E926}" type="pres">
      <dgm:prSet presAssocID="{54BF95C8-D710-4527-83D5-AF59D0562E41}" presName="childTextArrow" presStyleLbl="fgAccFollowNode1" presStyleIdx="2" presStyleCnt="5" custScaleX="85689" custScaleY="333541" custLinFactNeighborX="76" custLinFactNeighborY="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C297A0E-0C8A-4573-A49B-7D866AF1091A}" type="pres">
      <dgm:prSet presAssocID="{FF204356-EA51-4762-972C-BF09C1C1CDBD}" presName="sp" presStyleCnt="0"/>
      <dgm:spPr/>
    </dgm:pt>
    <dgm:pt modelId="{6DCEDCFD-E982-4141-8FF3-393B9D200DDA}" type="pres">
      <dgm:prSet presAssocID="{55B3E654-254F-4951-8936-D88C1377F681}" presName="arrowAndChildren" presStyleCnt="0"/>
      <dgm:spPr/>
    </dgm:pt>
    <dgm:pt modelId="{CC4A7FE9-0E23-44E1-9A44-8DBB24623CA0}" type="pres">
      <dgm:prSet presAssocID="{55B3E654-254F-4951-8936-D88C1377F681}" presName="parentTextArrow" presStyleLbl="node1" presStyleIdx="1" presStyleCnt="3"/>
      <dgm:spPr/>
      <dgm:t>
        <a:bodyPr/>
        <a:lstStyle/>
        <a:p>
          <a:endParaRPr lang="cs-CZ"/>
        </a:p>
      </dgm:t>
    </dgm:pt>
    <dgm:pt modelId="{A62ECD39-ACF4-46EF-8059-65C00FAABBA6}" type="pres">
      <dgm:prSet presAssocID="{55B3E654-254F-4951-8936-D88C1377F681}" presName="arrow" presStyleLbl="node1" presStyleIdx="2" presStyleCnt="3" custScaleY="127794" custLinFactNeighborY="7041"/>
      <dgm:spPr/>
      <dgm:t>
        <a:bodyPr/>
        <a:lstStyle/>
        <a:p>
          <a:endParaRPr lang="cs-CZ"/>
        </a:p>
      </dgm:t>
    </dgm:pt>
    <dgm:pt modelId="{29F46E88-B9CC-462C-ABD5-288440B48758}" type="pres">
      <dgm:prSet presAssocID="{55B3E654-254F-4951-8936-D88C1377F681}" presName="descendantArrow" presStyleCnt="0"/>
      <dgm:spPr/>
    </dgm:pt>
    <dgm:pt modelId="{94E5E927-6A9E-457D-B15B-F1BE65D95EED}" type="pres">
      <dgm:prSet presAssocID="{3DCBA4B2-829C-4A7E-890A-C1361A1DA1CF}" presName="childTextArrow" presStyleLbl="fgAccFollowNode1" presStyleIdx="3" presStyleCnt="5" custAng="0" custScaleX="97120" custScaleY="112977" custLinFactNeighborX="-91" custLinFactNeighborY="2564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318438F-C596-4F92-97AA-7ECCA01827F8}" type="pres">
      <dgm:prSet presAssocID="{B74625C3-1A93-421F-924F-1FA5E09468CC}" presName="childTextArrow" presStyleLbl="fgAccFollowNode1" presStyleIdx="4" presStyleCnt="5" custLinFactNeighborX="-1585" custLinFactNeighborY="2382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EB2A2F8E-9108-4EB0-9024-F64D12D6D3EE}" type="presOf" srcId="{A976D1A1-3F6E-4C65-996C-CCE3BE4A14BE}" destId="{25C65FB9-61CC-4CCC-B962-7668A662781F}" srcOrd="0" destOrd="0" presId="urn:microsoft.com/office/officeart/2005/8/layout/process4"/>
    <dgm:cxn modelId="{EFD67D61-70BF-44B2-B64C-221BEC228A96}" type="presOf" srcId="{FE3C6B1F-B11E-46CB-9BB0-B4A9F029EBCD}" destId="{B54CF9DA-3573-4490-836D-268BC39D8FAB}" srcOrd="0" destOrd="0" presId="urn:microsoft.com/office/officeart/2005/8/layout/process4"/>
    <dgm:cxn modelId="{53680EBE-BFF8-449C-B1A5-EB834FC885C7}" srcId="{00DB2ABC-F91C-43C1-BAE8-57AB62DA8F5A}" destId="{79E40050-D4A2-4747-BA43-F7E5561E2AE5}" srcOrd="0" destOrd="0" parTransId="{E03871FA-AF5E-4763-B9D7-FFABD7433AAB}" sibTransId="{8AEECA3A-58AD-41ED-8CC5-2058ECAE64D6}"/>
    <dgm:cxn modelId="{4901BFEB-0A4B-4CA0-8EA3-FBE84EE2925F}" srcId="{FE3C6B1F-B11E-46CB-9BB0-B4A9F029EBCD}" destId="{A976D1A1-3F6E-4C65-996C-CCE3BE4A14BE}" srcOrd="1" destOrd="0" parTransId="{7C1F3AB5-0825-4870-A349-A84A6B179D47}" sibTransId="{0DF8E8A3-FD60-49A1-86B9-A9C53D5A1708}"/>
    <dgm:cxn modelId="{39F367AD-E174-44C2-BC83-8AEB04B134F3}" srcId="{A976D1A1-3F6E-4C65-996C-CCE3BE4A14BE}" destId="{F34C788B-111E-4B2C-A52B-8BB990DCB44A}" srcOrd="0" destOrd="0" parTransId="{CF4AE895-86F9-47ED-9038-DFF6038F38CF}" sibTransId="{4E1BDDAA-B72D-4D39-B4AF-A2DF3FB117E8}"/>
    <dgm:cxn modelId="{53293B67-B240-4827-848A-2308C40B6B5D}" type="presOf" srcId="{79E40050-D4A2-4747-BA43-F7E5561E2AE5}" destId="{5D23E82E-FE9E-47F6-AB80-495352470634}" srcOrd="0" destOrd="0" presId="urn:microsoft.com/office/officeart/2005/8/layout/process4"/>
    <dgm:cxn modelId="{FAF14D84-C2C4-47E9-91CE-ED08E76E71D0}" srcId="{FE3C6B1F-B11E-46CB-9BB0-B4A9F029EBCD}" destId="{55B3E654-254F-4951-8936-D88C1377F681}" srcOrd="0" destOrd="0" parTransId="{22346D12-729C-4F24-8E34-431B08381A91}" sibTransId="{FF204356-EA51-4762-972C-BF09C1C1CDBD}"/>
    <dgm:cxn modelId="{118957DD-DA28-4F9A-A586-C1C39E927897}" type="presOf" srcId="{54BF95C8-D710-4527-83D5-AF59D0562E41}" destId="{D1D03537-1194-4AC4-9609-5C824D59E926}" srcOrd="0" destOrd="0" presId="urn:microsoft.com/office/officeart/2005/8/layout/process4"/>
    <dgm:cxn modelId="{3B08361E-F2FF-4400-9847-A6904620508F}" type="presOf" srcId="{B74625C3-1A93-421F-924F-1FA5E09468CC}" destId="{9318438F-C596-4F92-97AA-7ECCA01827F8}" srcOrd="0" destOrd="0" presId="urn:microsoft.com/office/officeart/2005/8/layout/process4"/>
    <dgm:cxn modelId="{2D7D5DDD-CD1E-4EC8-97C5-AAE8EA129415}" type="presOf" srcId="{55B3E654-254F-4951-8936-D88C1377F681}" destId="{A62ECD39-ACF4-46EF-8059-65C00FAABBA6}" srcOrd="1" destOrd="0" presId="urn:microsoft.com/office/officeart/2005/8/layout/process4"/>
    <dgm:cxn modelId="{7ADF00F7-A8BA-4C13-9299-D7192A70E9ED}" type="presOf" srcId="{55B3E654-254F-4951-8936-D88C1377F681}" destId="{CC4A7FE9-0E23-44E1-9A44-8DBB24623CA0}" srcOrd="0" destOrd="0" presId="urn:microsoft.com/office/officeart/2005/8/layout/process4"/>
    <dgm:cxn modelId="{F13C8E92-4FB2-4106-AEF9-EEAB6BC171A0}" type="presOf" srcId="{3DCBA4B2-829C-4A7E-890A-C1361A1DA1CF}" destId="{94E5E927-6A9E-457D-B15B-F1BE65D95EED}" srcOrd="0" destOrd="0" presId="urn:microsoft.com/office/officeart/2005/8/layout/process4"/>
    <dgm:cxn modelId="{C690C76A-1958-4520-80C6-34C74764C1C5}" srcId="{55B3E654-254F-4951-8936-D88C1377F681}" destId="{B74625C3-1A93-421F-924F-1FA5E09468CC}" srcOrd="1" destOrd="0" parTransId="{1E1A3AB4-384E-41CA-8480-F28528B40602}" sibTransId="{A16E7963-F684-4765-A1C9-7F27D28180F0}"/>
    <dgm:cxn modelId="{54AE1DDD-622D-451E-BAF2-2F1DCBB48D50}" srcId="{FE3C6B1F-B11E-46CB-9BB0-B4A9F029EBCD}" destId="{00DB2ABC-F91C-43C1-BAE8-57AB62DA8F5A}" srcOrd="2" destOrd="0" parTransId="{D9A5EE4C-1817-4569-B9CB-480CFF9E67F8}" sibTransId="{D6D2DB9C-B563-4187-8206-C67F45B6F429}"/>
    <dgm:cxn modelId="{46D5ABD1-1DC4-4C31-B4F3-6A4370EC88D4}" type="presOf" srcId="{F34C788B-111E-4B2C-A52B-8BB990DCB44A}" destId="{97EC8567-AE9D-4129-9179-91E16C046BBE}" srcOrd="0" destOrd="0" presId="urn:microsoft.com/office/officeart/2005/8/layout/process4"/>
    <dgm:cxn modelId="{2B4D0522-4BCC-46C2-B1A7-DD98EB9F7491}" srcId="{A976D1A1-3F6E-4C65-996C-CCE3BE4A14BE}" destId="{54BF95C8-D710-4527-83D5-AF59D0562E41}" srcOrd="1" destOrd="0" parTransId="{8935E188-1F32-459B-ABDF-08D386348A54}" sibTransId="{34092749-DBC5-4AAF-9AB4-3953730BACE6}"/>
    <dgm:cxn modelId="{980BACE6-16DB-4587-BB86-8EC513C1FECD}" type="presOf" srcId="{A976D1A1-3F6E-4C65-996C-CCE3BE4A14BE}" destId="{A07A332C-215A-46DE-B350-ACFCB29C4C0C}" srcOrd="1" destOrd="0" presId="urn:microsoft.com/office/officeart/2005/8/layout/process4"/>
    <dgm:cxn modelId="{D306F2C3-9B9E-4D7F-9ACD-9DCC6C40ADF0}" type="presOf" srcId="{00DB2ABC-F91C-43C1-BAE8-57AB62DA8F5A}" destId="{9D906B27-BA60-400F-A5A3-987E5D2731C1}" srcOrd="1" destOrd="0" presId="urn:microsoft.com/office/officeart/2005/8/layout/process4"/>
    <dgm:cxn modelId="{A6197A35-D845-4EC0-A1DE-0F1EDD94FCE8}" srcId="{55B3E654-254F-4951-8936-D88C1377F681}" destId="{3DCBA4B2-829C-4A7E-890A-C1361A1DA1CF}" srcOrd="0" destOrd="0" parTransId="{A6967767-8D89-45CD-B321-36D85C482C52}" sibTransId="{35F60F49-2023-4372-BD18-712AF35C2AAC}"/>
    <dgm:cxn modelId="{27440F5B-C0E4-49EF-838B-EDCF6A148CEA}" type="presOf" srcId="{00DB2ABC-F91C-43C1-BAE8-57AB62DA8F5A}" destId="{EB26343C-D891-496E-AEB2-DF401557FC89}" srcOrd="0" destOrd="0" presId="urn:microsoft.com/office/officeart/2005/8/layout/process4"/>
    <dgm:cxn modelId="{29FAEB86-614E-4945-8E85-AD6F5DF03FC5}" type="presParOf" srcId="{B54CF9DA-3573-4490-836D-268BC39D8FAB}" destId="{56DC5F6F-C62F-4A52-939B-719EE56DD94A}" srcOrd="0" destOrd="0" presId="urn:microsoft.com/office/officeart/2005/8/layout/process4"/>
    <dgm:cxn modelId="{D85D20B3-FF54-4DAF-8E57-11F4F390780A}" type="presParOf" srcId="{56DC5F6F-C62F-4A52-939B-719EE56DD94A}" destId="{EB26343C-D891-496E-AEB2-DF401557FC89}" srcOrd="0" destOrd="0" presId="urn:microsoft.com/office/officeart/2005/8/layout/process4"/>
    <dgm:cxn modelId="{3D6D9C61-37C5-401F-91C3-C84E4F72B4AE}" type="presParOf" srcId="{56DC5F6F-C62F-4A52-939B-719EE56DD94A}" destId="{9D906B27-BA60-400F-A5A3-987E5D2731C1}" srcOrd="1" destOrd="0" presId="urn:microsoft.com/office/officeart/2005/8/layout/process4"/>
    <dgm:cxn modelId="{A7AFC7C8-2248-455F-A949-F2C770A6C1F4}" type="presParOf" srcId="{56DC5F6F-C62F-4A52-939B-719EE56DD94A}" destId="{F5B1703A-8535-47FD-AF36-91C0B2E52812}" srcOrd="2" destOrd="0" presId="urn:microsoft.com/office/officeart/2005/8/layout/process4"/>
    <dgm:cxn modelId="{FE4EB78A-D5EB-4777-AB86-2E0E13768EF3}" type="presParOf" srcId="{F5B1703A-8535-47FD-AF36-91C0B2E52812}" destId="{5D23E82E-FE9E-47F6-AB80-495352470634}" srcOrd="0" destOrd="0" presId="urn:microsoft.com/office/officeart/2005/8/layout/process4"/>
    <dgm:cxn modelId="{0F298F0C-1C8F-4B1B-9E6F-8380D6B8264D}" type="presParOf" srcId="{B54CF9DA-3573-4490-836D-268BC39D8FAB}" destId="{BF8887EE-F729-457D-8910-762ACA9D7D71}" srcOrd="1" destOrd="0" presId="urn:microsoft.com/office/officeart/2005/8/layout/process4"/>
    <dgm:cxn modelId="{4B370054-F698-4E08-B2A0-A62C551F4C10}" type="presParOf" srcId="{B54CF9DA-3573-4490-836D-268BC39D8FAB}" destId="{77F4DE85-4BC6-4800-B0BA-CE39E477BDD5}" srcOrd="2" destOrd="0" presId="urn:microsoft.com/office/officeart/2005/8/layout/process4"/>
    <dgm:cxn modelId="{E9DBBA5E-AB2F-428D-B587-610A4B655314}" type="presParOf" srcId="{77F4DE85-4BC6-4800-B0BA-CE39E477BDD5}" destId="{25C65FB9-61CC-4CCC-B962-7668A662781F}" srcOrd="0" destOrd="0" presId="urn:microsoft.com/office/officeart/2005/8/layout/process4"/>
    <dgm:cxn modelId="{30518B40-ADA3-444C-AE80-61DC1BE59CAF}" type="presParOf" srcId="{77F4DE85-4BC6-4800-B0BA-CE39E477BDD5}" destId="{A07A332C-215A-46DE-B350-ACFCB29C4C0C}" srcOrd="1" destOrd="0" presId="urn:microsoft.com/office/officeart/2005/8/layout/process4"/>
    <dgm:cxn modelId="{0EE1AB38-0D01-4224-B9BE-DC658F24FDF2}" type="presParOf" srcId="{77F4DE85-4BC6-4800-B0BA-CE39E477BDD5}" destId="{06B96F3C-5A16-4868-A17D-F62FEE158E84}" srcOrd="2" destOrd="0" presId="urn:microsoft.com/office/officeart/2005/8/layout/process4"/>
    <dgm:cxn modelId="{C398CD07-EE25-4BC3-B50A-DDF68BE243EC}" type="presParOf" srcId="{06B96F3C-5A16-4868-A17D-F62FEE158E84}" destId="{97EC8567-AE9D-4129-9179-91E16C046BBE}" srcOrd="0" destOrd="0" presId="urn:microsoft.com/office/officeart/2005/8/layout/process4"/>
    <dgm:cxn modelId="{B20D416F-2D7C-469E-BD70-A576E931024F}" type="presParOf" srcId="{06B96F3C-5A16-4868-A17D-F62FEE158E84}" destId="{D1D03537-1194-4AC4-9609-5C824D59E926}" srcOrd="1" destOrd="0" presId="urn:microsoft.com/office/officeart/2005/8/layout/process4"/>
    <dgm:cxn modelId="{7D320493-D0A8-46A1-9697-1B00424EC515}" type="presParOf" srcId="{B54CF9DA-3573-4490-836D-268BC39D8FAB}" destId="{3C297A0E-0C8A-4573-A49B-7D866AF1091A}" srcOrd="3" destOrd="0" presId="urn:microsoft.com/office/officeart/2005/8/layout/process4"/>
    <dgm:cxn modelId="{6D86A9E5-9AD2-4F4E-829C-EDE4F660A553}" type="presParOf" srcId="{B54CF9DA-3573-4490-836D-268BC39D8FAB}" destId="{6DCEDCFD-E982-4141-8FF3-393B9D200DDA}" srcOrd="4" destOrd="0" presId="urn:microsoft.com/office/officeart/2005/8/layout/process4"/>
    <dgm:cxn modelId="{3C2F8EBA-C2CE-46CB-9988-6D682B553962}" type="presParOf" srcId="{6DCEDCFD-E982-4141-8FF3-393B9D200DDA}" destId="{CC4A7FE9-0E23-44E1-9A44-8DBB24623CA0}" srcOrd="0" destOrd="0" presId="urn:microsoft.com/office/officeart/2005/8/layout/process4"/>
    <dgm:cxn modelId="{19557C20-A226-44E5-B2E2-2FFEB7116327}" type="presParOf" srcId="{6DCEDCFD-E982-4141-8FF3-393B9D200DDA}" destId="{A62ECD39-ACF4-46EF-8059-65C00FAABBA6}" srcOrd="1" destOrd="0" presId="urn:microsoft.com/office/officeart/2005/8/layout/process4"/>
    <dgm:cxn modelId="{C18E76DF-A21C-4EAC-B4E2-15C49BDDD483}" type="presParOf" srcId="{6DCEDCFD-E982-4141-8FF3-393B9D200DDA}" destId="{29F46E88-B9CC-462C-ABD5-288440B48758}" srcOrd="2" destOrd="0" presId="urn:microsoft.com/office/officeart/2005/8/layout/process4"/>
    <dgm:cxn modelId="{4336849A-9AC2-4B7D-B7C8-228CE764CDE0}" type="presParOf" srcId="{29F46E88-B9CC-462C-ABD5-288440B48758}" destId="{94E5E927-6A9E-457D-B15B-F1BE65D95EED}" srcOrd="0" destOrd="0" presId="urn:microsoft.com/office/officeart/2005/8/layout/process4"/>
    <dgm:cxn modelId="{4CEAD58D-CE7E-4897-A351-A65F2EEC1860}" type="presParOf" srcId="{29F46E88-B9CC-462C-ABD5-288440B48758}" destId="{9318438F-C596-4F92-97AA-7ECCA01827F8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33C312-4112-4C3E-91A7-1FB7EA7B034B}" type="doc">
      <dgm:prSet loTypeId="urn:microsoft.com/office/officeart/2005/8/layout/process4" loCatId="list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cs-CZ"/>
        </a:p>
      </dgm:t>
    </dgm:pt>
    <dgm:pt modelId="{00404934-A4DB-44DC-B3E7-98793039C4B9}">
      <dgm:prSet phldrT="[Text]" custT="1"/>
      <dgm:spPr/>
      <dgm:t>
        <a:bodyPr/>
        <a:lstStyle/>
        <a:p>
          <a:r>
            <a:rPr lang="cs-CZ" sz="1400" dirty="0" smtClean="0"/>
            <a:t>liberální</a:t>
          </a:r>
          <a:endParaRPr lang="cs-CZ" sz="1400" dirty="0"/>
        </a:p>
      </dgm:t>
    </dgm:pt>
    <dgm:pt modelId="{AF4E6818-C63F-4C4A-80F3-628439682895}" type="parTrans" cxnId="{468C2B76-E5DE-4477-A4A2-D9BB7951837D}">
      <dgm:prSet/>
      <dgm:spPr/>
      <dgm:t>
        <a:bodyPr/>
        <a:lstStyle/>
        <a:p>
          <a:endParaRPr lang="cs-CZ" sz="1200"/>
        </a:p>
      </dgm:t>
    </dgm:pt>
    <dgm:pt modelId="{1DB606F8-C35B-4DC7-866C-998D3D8508C4}" type="sibTrans" cxnId="{468C2B76-E5DE-4477-A4A2-D9BB7951837D}">
      <dgm:prSet/>
      <dgm:spPr/>
      <dgm:t>
        <a:bodyPr/>
        <a:lstStyle/>
        <a:p>
          <a:endParaRPr lang="cs-CZ" sz="1200"/>
        </a:p>
      </dgm:t>
    </dgm:pt>
    <dgm:pt modelId="{648CB51C-34A2-42A2-8873-521D348C75C6}">
      <dgm:prSet phldrT="[Text]" phldr="1" custT="1"/>
      <dgm:spPr/>
      <dgm:t>
        <a:bodyPr/>
        <a:lstStyle/>
        <a:p>
          <a:endParaRPr lang="cs-CZ" sz="1200" dirty="0"/>
        </a:p>
      </dgm:t>
    </dgm:pt>
    <dgm:pt modelId="{F9384034-348D-479E-8B23-453AD60E4F01}" type="parTrans" cxnId="{9F78FAA5-B186-4406-9F36-CA5E15C92903}">
      <dgm:prSet/>
      <dgm:spPr/>
      <dgm:t>
        <a:bodyPr/>
        <a:lstStyle/>
        <a:p>
          <a:endParaRPr lang="cs-CZ" sz="1200"/>
        </a:p>
      </dgm:t>
    </dgm:pt>
    <dgm:pt modelId="{FC683322-89F6-4B15-9B29-874A43EFCD10}" type="sibTrans" cxnId="{9F78FAA5-B186-4406-9F36-CA5E15C92903}">
      <dgm:prSet/>
      <dgm:spPr/>
      <dgm:t>
        <a:bodyPr/>
        <a:lstStyle/>
        <a:p>
          <a:endParaRPr lang="cs-CZ" sz="1200"/>
        </a:p>
      </dgm:t>
    </dgm:pt>
    <dgm:pt modelId="{71D2113C-4436-44D4-A486-555E4BC977DE}">
      <dgm:prSet phldrT="[Text]" phldr="1" custT="1"/>
      <dgm:spPr/>
      <dgm:t>
        <a:bodyPr/>
        <a:lstStyle/>
        <a:p>
          <a:endParaRPr lang="cs-CZ" sz="1200"/>
        </a:p>
      </dgm:t>
    </dgm:pt>
    <dgm:pt modelId="{8F12EF42-A664-4362-BEA7-A6CE96A0FA9E}" type="parTrans" cxnId="{F2C55A5E-A41E-4E16-959E-EB226605D63D}">
      <dgm:prSet/>
      <dgm:spPr/>
      <dgm:t>
        <a:bodyPr/>
        <a:lstStyle/>
        <a:p>
          <a:endParaRPr lang="cs-CZ" sz="1200"/>
        </a:p>
      </dgm:t>
    </dgm:pt>
    <dgm:pt modelId="{34E75804-3B77-464F-9548-E214CDE8AF39}" type="sibTrans" cxnId="{F2C55A5E-A41E-4E16-959E-EB226605D63D}">
      <dgm:prSet/>
      <dgm:spPr/>
      <dgm:t>
        <a:bodyPr/>
        <a:lstStyle/>
        <a:p>
          <a:endParaRPr lang="cs-CZ" sz="1200"/>
        </a:p>
      </dgm:t>
    </dgm:pt>
    <dgm:pt modelId="{5E0CE29B-113D-4153-AD97-676069462363}">
      <dgm:prSet phldrT="[Text]" phldr="1" custT="1"/>
      <dgm:spPr/>
      <dgm:t>
        <a:bodyPr/>
        <a:lstStyle/>
        <a:p>
          <a:endParaRPr lang="cs-CZ" sz="1200"/>
        </a:p>
      </dgm:t>
    </dgm:pt>
    <dgm:pt modelId="{8519C5C3-DFBE-4AE3-99EA-2C04C47107BD}" type="parTrans" cxnId="{31422520-3822-4DCC-912C-E43536B38F5A}">
      <dgm:prSet/>
      <dgm:spPr/>
      <dgm:t>
        <a:bodyPr/>
        <a:lstStyle/>
        <a:p>
          <a:endParaRPr lang="cs-CZ" sz="1200"/>
        </a:p>
      </dgm:t>
    </dgm:pt>
    <dgm:pt modelId="{00A8CCD9-5D24-4E44-98F8-74E2721A06BF}" type="sibTrans" cxnId="{31422520-3822-4DCC-912C-E43536B38F5A}">
      <dgm:prSet/>
      <dgm:spPr/>
      <dgm:t>
        <a:bodyPr/>
        <a:lstStyle/>
        <a:p>
          <a:endParaRPr lang="cs-CZ" sz="1200"/>
        </a:p>
      </dgm:t>
    </dgm:pt>
    <dgm:pt modelId="{A516082F-22E5-4F76-A085-F826A05C1CC9}">
      <dgm:prSet phldrT="[Text]" custT="1"/>
      <dgm:spPr/>
      <dgm:t>
        <a:bodyPr/>
        <a:lstStyle/>
        <a:p>
          <a:endParaRPr lang="cs-CZ" sz="1200" dirty="0" smtClean="0"/>
        </a:p>
        <a:p>
          <a:r>
            <a:rPr lang="cs-CZ" sz="1400" dirty="0" smtClean="0"/>
            <a:t>Chicagská škola</a:t>
          </a:r>
        </a:p>
        <a:p>
          <a:r>
            <a:rPr lang="cs-CZ" sz="1400" dirty="0" smtClean="0"/>
            <a:t>ekonomie strany nabídky</a:t>
          </a:r>
        </a:p>
        <a:p>
          <a:r>
            <a:rPr lang="cs-CZ" sz="1400" dirty="0" smtClean="0"/>
            <a:t>teorie racionálních očekávání</a:t>
          </a:r>
        </a:p>
        <a:p>
          <a:r>
            <a:rPr lang="cs-CZ" sz="1400" dirty="0" smtClean="0"/>
            <a:t>škola veřejné volby</a:t>
          </a:r>
          <a:endParaRPr lang="cs-CZ" sz="1400" dirty="0"/>
        </a:p>
      </dgm:t>
    </dgm:pt>
    <dgm:pt modelId="{827B6A69-029F-47D3-AC53-0C54F7B4D716}" type="sibTrans" cxnId="{9B720E77-834D-4DD4-AB23-66BC8ED92EA8}">
      <dgm:prSet/>
      <dgm:spPr/>
      <dgm:t>
        <a:bodyPr/>
        <a:lstStyle/>
        <a:p>
          <a:endParaRPr lang="cs-CZ" sz="1200"/>
        </a:p>
      </dgm:t>
    </dgm:pt>
    <dgm:pt modelId="{A97F5C9A-F323-4B6C-AB37-40EE09740957}" type="parTrans" cxnId="{9B720E77-834D-4DD4-AB23-66BC8ED92EA8}">
      <dgm:prSet/>
      <dgm:spPr/>
      <dgm:t>
        <a:bodyPr/>
        <a:lstStyle/>
        <a:p>
          <a:endParaRPr lang="cs-CZ" sz="1200"/>
        </a:p>
      </dgm:t>
    </dgm:pt>
    <dgm:pt modelId="{1A0CF670-5673-4E6C-BF8B-F4ECA9435089}">
      <dgm:prSet phldrT="[Text]" custT="1"/>
      <dgm:spPr/>
      <dgm:t>
        <a:bodyPr/>
        <a:lstStyle/>
        <a:p>
          <a:endParaRPr lang="cs-CZ" sz="1400" dirty="0" smtClean="0"/>
        </a:p>
        <a:p>
          <a:r>
            <a:rPr lang="cs-CZ" sz="1400" dirty="0" smtClean="0"/>
            <a:t>monetární politika</a:t>
          </a:r>
        </a:p>
        <a:p>
          <a:endParaRPr lang="cs-CZ" sz="1400" dirty="0" smtClean="0"/>
        </a:p>
        <a:p>
          <a:r>
            <a:rPr lang="cs-CZ" sz="1400" dirty="0" smtClean="0"/>
            <a:t>podněty místo regulace</a:t>
          </a:r>
        </a:p>
        <a:p>
          <a:r>
            <a:rPr lang="cs-CZ" sz="1400" dirty="0" smtClean="0"/>
            <a:t>úloha informací</a:t>
          </a:r>
          <a:endParaRPr lang="cs-CZ" sz="1400" dirty="0"/>
        </a:p>
      </dgm:t>
    </dgm:pt>
    <dgm:pt modelId="{EB82DAC3-8A78-4E0F-A1E7-B958FBF8258A}" type="sibTrans" cxnId="{2A34886E-96A3-48C9-B005-A3D2F4F867D8}">
      <dgm:prSet/>
      <dgm:spPr/>
      <dgm:t>
        <a:bodyPr/>
        <a:lstStyle/>
        <a:p>
          <a:endParaRPr lang="cs-CZ" sz="1200"/>
        </a:p>
      </dgm:t>
    </dgm:pt>
    <dgm:pt modelId="{7A27567F-3C5F-4CED-95A9-D106912FA500}" type="parTrans" cxnId="{2A34886E-96A3-48C9-B005-A3D2F4F867D8}">
      <dgm:prSet/>
      <dgm:spPr/>
      <dgm:t>
        <a:bodyPr/>
        <a:lstStyle/>
        <a:p>
          <a:endParaRPr lang="cs-CZ" sz="1200"/>
        </a:p>
      </dgm:t>
    </dgm:pt>
    <dgm:pt modelId="{23C2B586-9208-4FAA-8AEE-5C4AB4E0AA69}" type="pres">
      <dgm:prSet presAssocID="{6E33C312-4112-4C3E-91A7-1FB7EA7B03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CB1C35F-3BBF-4400-B746-3E6C689C09BE}" type="pres">
      <dgm:prSet presAssocID="{648CB51C-34A2-42A2-8873-521D348C75C6}" presName="boxAndChildren" presStyleCnt="0"/>
      <dgm:spPr/>
    </dgm:pt>
    <dgm:pt modelId="{38F1C803-56B3-4FE0-AF4B-8259A2C9737E}" type="pres">
      <dgm:prSet presAssocID="{648CB51C-34A2-42A2-8873-521D348C75C6}" presName="parentTextBox" presStyleLbl="node1" presStyleIdx="0" presStyleCnt="2"/>
      <dgm:spPr/>
      <dgm:t>
        <a:bodyPr/>
        <a:lstStyle/>
        <a:p>
          <a:endParaRPr lang="cs-CZ"/>
        </a:p>
      </dgm:t>
    </dgm:pt>
    <dgm:pt modelId="{D2E6C42C-EE6E-494A-9462-DC456AB5E03B}" type="pres">
      <dgm:prSet presAssocID="{648CB51C-34A2-42A2-8873-521D348C75C6}" presName="entireBox" presStyleLbl="node1" presStyleIdx="0" presStyleCnt="2"/>
      <dgm:spPr/>
      <dgm:t>
        <a:bodyPr/>
        <a:lstStyle/>
        <a:p>
          <a:endParaRPr lang="cs-CZ"/>
        </a:p>
      </dgm:t>
    </dgm:pt>
    <dgm:pt modelId="{1F92DA25-EAF1-47D7-A64A-3E37BF3578AC}" type="pres">
      <dgm:prSet presAssocID="{648CB51C-34A2-42A2-8873-521D348C75C6}" presName="descendantBox" presStyleCnt="0"/>
      <dgm:spPr/>
    </dgm:pt>
    <dgm:pt modelId="{E8B4B9E3-F2FD-4CD0-952C-CDF26E94995E}" type="pres">
      <dgm:prSet presAssocID="{71D2113C-4436-44D4-A486-555E4BC977DE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C8D7948-84A6-4CFB-A90E-E9F5B1A218F7}" type="pres">
      <dgm:prSet presAssocID="{5E0CE29B-113D-4153-AD97-676069462363}" presName="childTextBox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01FED91-7AF8-4B63-99A8-FE3A143E974C}" type="pres">
      <dgm:prSet presAssocID="{1DB606F8-C35B-4DC7-866C-998D3D8508C4}" presName="sp" presStyleCnt="0"/>
      <dgm:spPr/>
    </dgm:pt>
    <dgm:pt modelId="{F09D56BC-8E91-4CDD-AFA6-501E1A49529C}" type="pres">
      <dgm:prSet presAssocID="{00404934-A4DB-44DC-B3E7-98793039C4B9}" presName="arrowAndChildren" presStyleCnt="0"/>
      <dgm:spPr/>
    </dgm:pt>
    <dgm:pt modelId="{62120798-CBE8-4B2E-959F-CB0F934196AA}" type="pres">
      <dgm:prSet presAssocID="{00404934-A4DB-44DC-B3E7-98793039C4B9}" presName="parentTextArrow" presStyleLbl="node1" presStyleIdx="0" presStyleCnt="2"/>
      <dgm:spPr/>
      <dgm:t>
        <a:bodyPr/>
        <a:lstStyle/>
        <a:p>
          <a:endParaRPr lang="cs-CZ"/>
        </a:p>
      </dgm:t>
    </dgm:pt>
    <dgm:pt modelId="{EC4477B8-8C50-4057-930C-173AB9D95DDC}" type="pres">
      <dgm:prSet presAssocID="{00404934-A4DB-44DC-B3E7-98793039C4B9}" presName="arrow" presStyleLbl="node1" presStyleIdx="1" presStyleCnt="2" custScaleY="251462" custLinFactNeighborX="-1111" custLinFactNeighborY="-29154"/>
      <dgm:spPr/>
      <dgm:t>
        <a:bodyPr/>
        <a:lstStyle/>
        <a:p>
          <a:endParaRPr lang="cs-CZ"/>
        </a:p>
      </dgm:t>
    </dgm:pt>
    <dgm:pt modelId="{A7C63974-D1E1-4DCF-A5C3-1800A7F030ED}" type="pres">
      <dgm:prSet presAssocID="{00404934-A4DB-44DC-B3E7-98793039C4B9}" presName="descendantArrow" presStyleCnt="0"/>
      <dgm:spPr/>
    </dgm:pt>
    <dgm:pt modelId="{37E35600-A5F9-40F8-8D6A-E3AE09143F12}" type="pres">
      <dgm:prSet presAssocID="{A516082F-22E5-4F76-A085-F826A05C1CC9}" presName="childTextArrow" presStyleLbl="fgAccFollowNode1" presStyleIdx="2" presStyleCnt="4" custScaleY="864958" custLinFactY="100000" custLinFactNeighborX="-16" custLinFactNeighborY="12467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B752FFD-C5B8-4531-8835-C9A38B2A60EB}" type="pres">
      <dgm:prSet presAssocID="{1A0CF670-5673-4E6C-BF8B-F4ECA9435089}" presName="childTextArrow" presStyleLbl="fgAccFollowNode1" presStyleIdx="3" presStyleCnt="4" custScaleX="104156" custScaleY="879958" custLinFactY="100000" custLinFactNeighborX="1047" custLinFactNeighborY="14578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A34886E-96A3-48C9-B005-A3D2F4F867D8}" srcId="{00404934-A4DB-44DC-B3E7-98793039C4B9}" destId="{1A0CF670-5673-4E6C-BF8B-F4ECA9435089}" srcOrd="1" destOrd="0" parTransId="{7A27567F-3C5F-4CED-95A9-D106912FA500}" sibTransId="{EB82DAC3-8A78-4E0F-A1E7-B958FBF8258A}"/>
    <dgm:cxn modelId="{8AEFB559-6A8A-4BAA-9A12-C128B499CC9E}" type="presOf" srcId="{00404934-A4DB-44DC-B3E7-98793039C4B9}" destId="{62120798-CBE8-4B2E-959F-CB0F934196AA}" srcOrd="0" destOrd="0" presId="urn:microsoft.com/office/officeart/2005/8/layout/process4"/>
    <dgm:cxn modelId="{FE429597-9586-45EA-A60F-3CE2ADCFA36F}" type="presOf" srcId="{648CB51C-34A2-42A2-8873-521D348C75C6}" destId="{38F1C803-56B3-4FE0-AF4B-8259A2C9737E}" srcOrd="0" destOrd="0" presId="urn:microsoft.com/office/officeart/2005/8/layout/process4"/>
    <dgm:cxn modelId="{468C2B76-E5DE-4477-A4A2-D9BB7951837D}" srcId="{6E33C312-4112-4C3E-91A7-1FB7EA7B034B}" destId="{00404934-A4DB-44DC-B3E7-98793039C4B9}" srcOrd="0" destOrd="0" parTransId="{AF4E6818-C63F-4C4A-80F3-628439682895}" sibTransId="{1DB606F8-C35B-4DC7-866C-998D3D8508C4}"/>
    <dgm:cxn modelId="{F2C55A5E-A41E-4E16-959E-EB226605D63D}" srcId="{648CB51C-34A2-42A2-8873-521D348C75C6}" destId="{71D2113C-4436-44D4-A486-555E4BC977DE}" srcOrd="0" destOrd="0" parTransId="{8F12EF42-A664-4362-BEA7-A6CE96A0FA9E}" sibTransId="{34E75804-3B77-464F-9548-E214CDE8AF39}"/>
    <dgm:cxn modelId="{FA669996-951D-4632-B0C0-C2BA67AA5823}" type="presOf" srcId="{00404934-A4DB-44DC-B3E7-98793039C4B9}" destId="{EC4477B8-8C50-4057-930C-173AB9D95DDC}" srcOrd="1" destOrd="0" presId="urn:microsoft.com/office/officeart/2005/8/layout/process4"/>
    <dgm:cxn modelId="{E28F1092-E178-4F14-B2EE-DD5B080FFF23}" type="presOf" srcId="{A516082F-22E5-4F76-A085-F826A05C1CC9}" destId="{37E35600-A5F9-40F8-8D6A-E3AE09143F12}" srcOrd="0" destOrd="0" presId="urn:microsoft.com/office/officeart/2005/8/layout/process4"/>
    <dgm:cxn modelId="{631FB627-E553-458F-B833-1EC4D6C80AEC}" type="presOf" srcId="{648CB51C-34A2-42A2-8873-521D348C75C6}" destId="{D2E6C42C-EE6E-494A-9462-DC456AB5E03B}" srcOrd="1" destOrd="0" presId="urn:microsoft.com/office/officeart/2005/8/layout/process4"/>
    <dgm:cxn modelId="{9F78FAA5-B186-4406-9F36-CA5E15C92903}" srcId="{6E33C312-4112-4C3E-91A7-1FB7EA7B034B}" destId="{648CB51C-34A2-42A2-8873-521D348C75C6}" srcOrd="1" destOrd="0" parTransId="{F9384034-348D-479E-8B23-453AD60E4F01}" sibTransId="{FC683322-89F6-4B15-9B29-874A43EFCD10}"/>
    <dgm:cxn modelId="{9B720E77-834D-4DD4-AB23-66BC8ED92EA8}" srcId="{00404934-A4DB-44DC-B3E7-98793039C4B9}" destId="{A516082F-22E5-4F76-A085-F826A05C1CC9}" srcOrd="0" destOrd="0" parTransId="{A97F5C9A-F323-4B6C-AB37-40EE09740957}" sibTransId="{827B6A69-029F-47D3-AC53-0C54F7B4D716}"/>
    <dgm:cxn modelId="{31422520-3822-4DCC-912C-E43536B38F5A}" srcId="{648CB51C-34A2-42A2-8873-521D348C75C6}" destId="{5E0CE29B-113D-4153-AD97-676069462363}" srcOrd="1" destOrd="0" parTransId="{8519C5C3-DFBE-4AE3-99EA-2C04C47107BD}" sibTransId="{00A8CCD9-5D24-4E44-98F8-74E2721A06BF}"/>
    <dgm:cxn modelId="{823B6476-D102-425A-891E-F1A033EA39AD}" type="presOf" srcId="{71D2113C-4436-44D4-A486-555E4BC977DE}" destId="{E8B4B9E3-F2FD-4CD0-952C-CDF26E94995E}" srcOrd="0" destOrd="0" presId="urn:microsoft.com/office/officeart/2005/8/layout/process4"/>
    <dgm:cxn modelId="{C5ECB15C-AD20-44C3-B573-F8859956079B}" type="presOf" srcId="{5E0CE29B-113D-4153-AD97-676069462363}" destId="{FC8D7948-84A6-4CFB-A90E-E9F5B1A218F7}" srcOrd="0" destOrd="0" presId="urn:microsoft.com/office/officeart/2005/8/layout/process4"/>
    <dgm:cxn modelId="{A7DF62F4-4756-4A88-9B64-56FF2CBF7F21}" type="presOf" srcId="{6E33C312-4112-4C3E-91A7-1FB7EA7B034B}" destId="{23C2B586-9208-4FAA-8AEE-5C4AB4E0AA69}" srcOrd="0" destOrd="0" presId="urn:microsoft.com/office/officeart/2005/8/layout/process4"/>
    <dgm:cxn modelId="{EE1B4CE9-D8AB-4C8E-B230-976C97F3523C}" type="presOf" srcId="{1A0CF670-5673-4E6C-BF8B-F4ECA9435089}" destId="{BB752FFD-C5B8-4531-8835-C9A38B2A60EB}" srcOrd="0" destOrd="0" presId="urn:microsoft.com/office/officeart/2005/8/layout/process4"/>
    <dgm:cxn modelId="{A438B6BE-FC19-4B2B-8784-C90ED023F1DF}" type="presParOf" srcId="{23C2B586-9208-4FAA-8AEE-5C4AB4E0AA69}" destId="{9CB1C35F-3BBF-4400-B746-3E6C689C09BE}" srcOrd="0" destOrd="0" presId="urn:microsoft.com/office/officeart/2005/8/layout/process4"/>
    <dgm:cxn modelId="{47694F27-C797-48BA-9D05-2A03D2A9CDBE}" type="presParOf" srcId="{9CB1C35F-3BBF-4400-B746-3E6C689C09BE}" destId="{38F1C803-56B3-4FE0-AF4B-8259A2C9737E}" srcOrd="0" destOrd="0" presId="urn:microsoft.com/office/officeart/2005/8/layout/process4"/>
    <dgm:cxn modelId="{8FA93BAE-C12D-4B59-ADAA-FED048F7F412}" type="presParOf" srcId="{9CB1C35F-3BBF-4400-B746-3E6C689C09BE}" destId="{D2E6C42C-EE6E-494A-9462-DC456AB5E03B}" srcOrd="1" destOrd="0" presId="urn:microsoft.com/office/officeart/2005/8/layout/process4"/>
    <dgm:cxn modelId="{48FFBCB9-29FD-47AE-91AE-031844535A0E}" type="presParOf" srcId="{9CB1C35F-3BBF-4400-B746-3E6C689C09BE}" destId="{1F92DA25-EAF1-47D7-A64A-3E37BF3578AC}" srcOrd="2" destOrd="0" presId="urn:microsoft.com/office/officeart/2005/8/layout/process4"/>
    <dgm:cxn modelId="{CA046890-A50F-4581-BD28-41E04ED9016D}" type="presParOf" srcId="{1F92DA25-EAF1-47D7-A64A-3E37BF3578AC}" destId="{E8B4B9E3-F2FD-4CD0-952C-CDF26E94995E}" srcOrd="0" destOrd="0" presId="urn:microsoft.com/office/officeart/2005/8/layout/process4"/>
    <dgm:cxn modelId="{F516C091-6E12-4CC3-884A-9A2BCDFF1D83}" type="presParOf" srcId="{1F92DA25-EAF1-47D7-A64A-3E37BF3578AC}" destId="{FC8D7948-84A6-4CFB-A90E-E9F5B1A218F7}" srcOrd="1" destOrd="0" presId="urn:microsoft.com/office/officeart/2005/8/layout/process4"/>
    <dgm:cxn modelId="{440FB543-C882-4F1E-B8E4-014C394342F0}" type="presParOf" srcId="{23C2B586-9208-4FAA-8AEE-5C4AB4E0AA69}" destId="{201FED91-7AF8-4B63-99A8-FE3A143E974C}" srcOrd="1" destOrd="0" presId="urn:microsoft.com/office/officeart/2005/8/layout/process4"/>
    <dgm:cxn modelId="{E69818A7-F97D-4587-AD9B-0C46E7FEEA7B}" type="presParOf" srcId="{23C2B586-9208-4FAA-8AEE-5C4AB4E0AA69}" destId="{F09D56BC-8E91-4CDD-AFA6-501E1A49529C}" srcOrd="2" destOrd="0" presId="urn:microsoft.com/office/officeart/2005/8/layout/process4"/>
    <dgm:cxn modelId="{6A911EA8-939D-4F0F-8A9E-CC0902E08BF8}" type="presParOf" srcId="{F09D56BC-8E91-4CDD-AFA6-501E1A49529C}" destId="{62120798-CBE8-4B2E-959F-CB0F934196AA}" srcOrd="0" destOrd="0" presId="urn:microsoft.com/office/officeart/2005/8/layout/process4"/>
    <dgm:cxn modelId="{28EC3AB1-06C4-459E-9B03-6859B8FCC92B}" type="presParOf" srcId="{F09D56BC-8E91-4CDD-AFA6-501E1A49529C}" destId="{EC4477B8-8C50-4057-930C-173AB9D95DDC}" srcOrd="1" destOrd="0" presId="urn:microsoft.com/office/officeart/2005/8/layout/process4"/>
    <dgm:cxn modelId="{6548D9E4-36A2-4A04-8969-6576FB7717A3}" type="presParOf" srcId="{F09D56BC-8E91-4CDD-AFA6-501E1A49529C}" destId="{A7C63974-D1E1-4DCF-A5C3-1800A7F030ED}" srcOrd="2" destOrd="0" presId="urn:microsoft.com/office/officeart/2005/8/layout/process4"/>
    <dgm:cxn modelId="{268D4E18-B44A-47EE-8387-8B7C85369DB0}" type="presParOf" srcId="{A7C63974-D1E1-4DCF-A5C3-1800A7F030ED}" destId="{37E35600-A5F9-40F8-8D6A-E3AE09143F12}" srcOrd="0" destOrd="0" presId="urn:microsoft.com/office/officeart/2005/8/layout/process4"/>
    <dgm:cxn modelId="{C9C6FB41-EBAB-43E1-A40F-0BD2C7754838}" type="presParOf" srcId="{A7C63974-D1E1-4DCF-A5C3-1800A7F030ED}" destId="{BB752FFD-C5B8-4531-8835-C9A38B2A60EB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D537DE9-6E3A-4E43-BE14-34C43BEAD836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185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5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8C94449-418D-4AA3-AA1F-196AB9591F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11F2B88-9DDE-4829-80D4-2E9BB9935572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0E0B1B2-9C1C-457B-AD4F-AA644E59DC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768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DCEF8B3-1A01-4086-85A8-394F343F11BE}" type="slidenum">
              <a:rPr lang="cs-CZ" smtClean="0"/>
              <a:pPr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860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19A78AA-445A-41E3-ACCA-F5669CAECDBA}" type="slidenum">
              <a:rPr lang="cs-CZ" smtClean="0"/>
              <a:pPr>
                <a:defRPr/>
              </a:pPr>
              <a:t>11</a:t>
            </a:fld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8704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EF2A825-DA57-4545-AAA5-984B306D895E}" type="slidenum">
              <a:rPr lang="cs-CZ" smtClean="0"/>
              <a:pPr>
                <a:defRPr/>
              </a:pPr>
              <a:t>12</a:t>
            </a:fld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880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8D18D54-4B66-426F-ACB9-68B673C14B63}" type="slidenum">
              <a:rPr lang="cs-CZ" smtClean="0"/>
              <a:pPr>
                <a:defRPr/>
              </a:pPr>
              <a:t>13</a:t>
            </a:fld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890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7AE76FC-AD21-4D10-8C0B-A1121244A3A2}" type="slidenum">
              <a:rPr lang="cs-CZ" smtClean="0"/>
              <a:pPr>
                <a:defRPr/>
              </a:pPr>
              <a:t>14</a:t>
            </a:fld>
            <a:endParaRPr 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901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2302CAA-6378-4AF0-8B54-FD9492B0F3A8}" type="slidenum">
              <a:rPr lang="cs-CZ" smtClean="0"/>
              <a:pPr>
                <a:defRPr/>
              </a:pPr>
              <a:t>15</a:t>
            </a:fld>
            <a:endParaRPr lang="cs-CZ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911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193FA42-BFB3-41EA-82BD-653E1149F65E}" type="slidenum">
              <a:rPr lang="cs-CZ" smtClean="0"/>
              <a:pPr>
                <a:defRPr/>
              </a:pPr>
              <a:t>16</a:t>
            </a:fld>
            <a:endParaRPr lang="cs-CZ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921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C877DAF-3F64-4F15-9511-11F0D8BBB5AF}" type="slidenum">
              <a:rPr lang="cs-CZ" smtClean="0"/>
              <a:pPr>
                <a:defRPr/>
              </a:pPr>
              <a:t>17</a:t>
            </a:fld>
            <a:endParaRPr lang="cs-CZ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931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18AB681-1D9B-458B-8F1D-61E68D092300}" type="slidenum">
              <a:rPr lang="cs-CZ" smtClean="0"/>
              <a:pPr>
                <a:defRPr/>
              </a:pPr>
              <a:t>18</a:t>
            </a:fld>
            <a:endParaRPr lang="cs-CZ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942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B7774B8-68C0-41FE-9858-F13FD6FEB4E6}" type="slidenum">
              <a:rPr lang="cs-CZ" smtClean="0"/>
              <a:pPr>
                <a:defRPr/>
              </a:pPr>
              <a:t>19</a:t>
            </a:fld>
            <a:endParaRPr lang="cs-CZ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952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D522D47-4F26-4106-B024-5C1BD4AABC69}" type="slidenum">
              <a:rPr lang="cs-CZ" smtClean="0"/>
              <a:pPr>
                <a:defRPr/>
              </a:pPr>
              <a:t>20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7782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D186FFD-11C7-4C0B-8B99-7EA8B2CC8171}" type="slidenum">
              <a:rPr lang="cs-CZ" smtClean="0"/>
              <a:pPr>
                <a:defRPr/>
              </a:pPr>
              <a:t>3</a:t>
            </a:fld>
            <a:endParaRPr lang="cs-CZ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9626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8E4A1B2-5F47-44C5-896C-EC5A4B231C4B}" type="slidenum">
              <a:rPr lang="cs-CZ" smtClean="0"/>
              <a:pPr>
                <a:defRPr/>
              </a:pPr>
              <a:t>21</a:t>
            </a:fld>
            <a:endParaRPr lang="cs-CZ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972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2293C87-B444-4A99-AE50-CBC741D2780A}" type="slidenum">
              <a:rPr lang="cs-CZ" smtClean="0"/>
              <a:pPr>
                <a:defRPr/>
              </a:pPr>
              <a:t>22</a:t>
            </a:fld>
            <a:endParaRPr lang="cs-CZ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983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A71FC94-FEE9-4756-B766-00480DC22159}" type="slidenum">
              <a:rPr lang="cs-CZ" smtClean="0"/>
              <a:pPr>
                <a:defRPr/>
              </a:pPr>
              <a:t>23</a:t>
            </a:fld>
            <a:endParaRPr lang="cs-CZ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993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7601309-EFF8-447E-BAE2-9429BAE44B33}" type="slidenum">
              <a:rPr lang="cs-CZ" smtClean="0"/>
              <a:pPr>
                <a:defRPr/>
              </a:pPr>
              <a:t>24</a:t>
            </a:fld>
            <a:endParaRPr lang="cs-CZ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003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766984-2446-4259-9557-0B7B4B9B5F42}" type="slidenum">
              <a:rPr lang="cs-CZ" smtClean="0"/>
              <a:pPr>
                <a:defRPr/>
              </a:pPr>
              <a:t>25</a:t>
            </a:fld>
            <a:endParaRPr lang="cs-CZ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0138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A29D287-DA4B-46F6-8020-EC1E8B9FDEA9}" type="slidenum">
              <a:rPr lang="cs-CZ" smtClean="0"/>
              <a:pPr>
                <a:defRPr/>
              </a:pPr>
              <a:t>26</a:t>
            </a:fld>
            <a:endParaRPr lang="cs-CZ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024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9CA8452-FA4C-4A26-988D-15EA0CA3F04B}" type="slidenum">
              <a:rPr lang="cs-CZ" smtClean="0"/>
              <a:pPr>
                <a:defRPr/>
              </a:pPr>
              <a:t>27</a:t>
            </a:fld>
            <a:endParaRPr lang="cs-CZ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0342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D18BC54-6CAA-4004-8583-95053B6B0B0F}" type="slidenum">
              <a:rPr lang="cs-CZ" smtClean="0"/>
              <a:pPr>
                <a:defRPr/>
              </a:pPr>
              <a:t>28</a:t>
            </a:fld>
            <a:endParaRPr lang="cs-CZ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044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B324AA9-E083-45AF-938C-879540DB74A2}" type="slidenum">
              <a:rPr lang="cs-CZ" smtClean="0"/>
              <a:pPr>
                <a:defRPr/>
              </a:pPr>
              <a:t>29</a:t>
            </a:fld>
            <a:endParaRPr lang="cs-CZ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054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725E10-8FFF-4CD6-B293-FEF989E39620}" type="slidenum">
              <a:rPr lang="cs-CZ" smtClean="0"/>
              <a:pPr>
                <a:defRPr/>
              </a:pPr>
              <a:t>30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788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42BA3EC-732E-4CD1-8716-4EA7FF00716F}" type="slidenum">
              <a:rPr lang="cs-CZ" smtClean="0"/>
              <a:pPr>
                <a:defRPr/>
              </a:pPr>
              <a:t>4</a:t>
            </a:fld>
            <a:endParaRPr lang="cs-CZ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065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08DC16-1753-4CD0-A906-723F08014B91}" type="slidenum">
              <a:rPr lang="cs-CZ" smtClean="0"/>
              <a:pPr>
                <a:defRPr/>
              </a:pPr>
              <a:t>31</a:t>
            </a:fld>
            <a:endParaRPr lang="cs-CZ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075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5605AF5-F0A8-4679-8076-F89190D6649B}" type="slidenum">
              <a:rPr lang="cs-CZ" smtClean="0"/>
              <a:pPr>
                <a:defRPr/>
              </a:pPr>
              <a:t>32</a:t>
            </a:fld>
            <a:endParaRPr lang="cs-CZ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085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B618B-26DC-4001-8E6E-75533F7517B2}" type="slidenum">
              <a:rPr lang="cs-CZ" smtClean="0"/>
              <a:pPr>
                <a:defRPr/>
              </a:pPr>
              <a:t>33</a:t>
            </a:fld>
            <a:endParaRPr lang="cs-CZ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095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65EE274-F9C2-4A0D-9C5D-B59AE23DA2D0}" type="slidenum">
              <a:rPr lang="cs-CZ" smtClean="0"/>
              <a:pPr>
                <a:defRPr/>
              </a:pPr>
              <a:t>34</a:t>
            </a:fld>
            <a:endParaRPr lang="cs-CZ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105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CC84894-2CFD-4C84-982B-5F533C226CED}" type="slidenum">
              <a:rPr lang="cs-CZ" smtClean="0"/>
              <a:pPr>
                <a:defRPr/>
              </a:pPr>
              <a:t>35</a:t>
            </a:fld>
            <a:endParaRPr lang="cs-CZ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116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58F25E8-5B4F-424A-AE6E-8EF32B0F10B5}" type="slidenum">
              <a:rPr lang="cs-CZ" smtClean="0"/>
              <a:pPr>
                <a:defRPr/>
              </a:pPr>
              <a:t>36</a:t>
            </a:fld>
            <a:endParaRPr lang="cs-CZ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1264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40F9F7D-6DF0-40FB-843B-541E162B0D44}" type="slidenum">
              <a:rPr lang="cs-CZ" smtClean="0"/>
              <a:pPr>
                <a:defRPr/>
              </a:pPr>
              <a:t>37</a:t>
            </a:fld>
            <a:endParaRPr lang="cs-CZ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136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870E4DC-7FEA-457B-AC34-A6A078653933}" type="slidenum">
              <a:rPr lang="cs-CZ" smtClean="0"/>
              <a:pPr>
                <a:defRPr/>
              </a:pPr>
              <a:t>38</a:t>
            </a:fld>
            <a:endParaRPr lang="cs-CZ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146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F937C27-F87B-4821-B05E-7AF9A479EEDF}" type="slidenum">
              <a:rPr lang="cs-CZ" smtClean="0"/>
              <a:pPr>
                <a:defRPr/>
              </a:pPr>
              <a:t>39</a:t>
            </a:fld>
            <a:endParaRPr lang="cs-CZ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157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F260515-56DC-4712-9969-095900641D59}" type="slidenum">
              <a:rPr lang="cs-CZ" smtClean="0"/>
              <a:pPr>
                <a:defRPr/>
              </a:pPr>
              <a:t>40</a:t>
            </a:fld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798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41FE859-6E0F-4EE5-A42A-79B980305006}" type="slidenum">
              <a:rPr lang="cs-CZ" smtClean="0"/>
              <a:pPr>
                <a:defRPr/>
              </a:pPr>
              <a:t>5</a:t>
            </a:fld>
            <a:endParaRPr lang="cs-CZ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167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3C15A8D-EB35-48DB-B63E-76747A965314}" type="slidenum">
              <a:rPr lang="cs-CZ" smtClean="0"/>
              <a:pPr>
                <a:defRPr/>
              </a:pPr>
              <a:t>41</a:t>
            </a:fld>
            <a:endParaRPr lang="cs-CZ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177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786EA8C-6F1B-435D-8FAE-4D0EFC567516}" type="slidenum">
              <a:rPr lang="cs-CZ" smtClean="0"/>
              <a:pPr>
                <a:defRPr/>
              </a:pPr>
              <a:t>42</a:t>
            </a:fld>
            <a:endParaRPr lang="cs-CZ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187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BBE7A86-F117-41C8-B361-6C18AEF6FE1E}" type="slidenum">
              <a:rPr lang="cs-CZ" smtClean="0"/>
              <a:pPr>
                <a:defRPr/>
              </a:pPr>
              <a:t>43</a:t>
            </a:fld>
            <a:endParaRPr lang="cs-CZ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198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E6528AB-C433-4615-9AC2-F881807019EC}" type="slidenum">
              <a:rPr lang="cs-CZ" smtClean="0"/>
              <a:pPr>
                <a:defRPr/>
              </a:pPr>
              <a:t>44</a:t>
            </a:fld>
            <a:endParaRPr lang="cs-CZ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208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2843049-CABF-49CE-AF4B-9B014E728D0A}" type="slidenum">
              <a:rPr lang="cs-CZ" smtClean="0"/>
              <a:pPr>
                <a:defRPr/>
              </a:pPr>
              <a:t>45</a:t>
            </a:fld>
            <a:endParaRPr lang="cs-CZ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2186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98B5600-8D50-4B5C-8CCE-590DED33E708}" type="slidenum">
              <a:rPr lang="cs-CZ" smtClean="0"/>
              <a:pPr>
                <a:defRPr/>
              </a:pPr>
              <a:t>46</a:t>
            </a:fld>
            <a:endParaRPr lang="cs-CZ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228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92B87F6-500B-4ECC-B967-4C07D67D7879}" type="slidenum">
              <a:rPr lang="cs-CZ" smtClean="0"/>
              <a:pPr>
                <a:defRPr/>
              </a:pPr>
              <a:t>47</a:t>
            </a:fld>
            <a:endParaRPr lang="cs-CZ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239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DF73827-E0EC-41AE-9C37-6E789B009EE3}" type="slidenum">
              <a:rPr lang="cs-CZ" smtClean="0"/>
              <a:pPr>
                <a:defRPr/>
              </a:pPr>
              <a:t>48</a:t>
            </a:fld>
            <a:endParaRPr lang="cs-CZ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249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1177F6C-30CF-4B60-A554-F5E435141F63}" type="slidenum">
              <a:rPr lang="cs-CZ" smtClean="0"/>
              <a:pPr>
                <a:defRPr/>
              </a:pPr>
              <a:t>49</a:t>
            </a:fld>
            <a:endParaRPr lang="cs-CZ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259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25CAB51-576F-42F8-B5CE-14C042AE305D}" type="slidenum">
              <a:rPr lang="cs-CZ" smtClean="0"/>
              <a:pPr>
                <a:defRPr/>
              </a:pPr>
              <a:t>50</a:t>
            </a:fld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809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06227C5-895F-46DB-B4FC-CD3FF20608AE}" type="slidenum">
              <a:rPr lang="cs-CZ" smtClean="0"/>
              <a:pPr>
                <a:defRPr/>
              </a:pPr>
              <a:t>6</a:t>
            </a:fld>
            <a:endParaRPr lang="cs-CZ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77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2698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AD2200C-63DF-46B5-9099-9A28EDE4BCED}" type="slidenum">
              <a:rPr lang="cs-CZ" smtClean="0"/>
              <a:pPr>
                <a:defRPr/>
              </a:pPr>
              <a:t>51</a:t>
            </a:fld>
            <a:endParaRPr lang="cs-CZ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280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3CB2C7F-B991-4904-8D96-3FE0BF02143B}" type="slidenum">
              <a:rPr lang="cs-CZ" smtClean="0"/>
              <a:pPr>
                <a:defRPr/>
              </a:pPr>
              <a:t>52</a:t>
            </a:fld>
            <a:endParaRPr lang="cs-CZ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2902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56C44DA-6889-4A41-BFC9-B684E2A8FC93}" type="slidenum">
              <a:rPr lang="cs-CZ" smtClean="0"/>
              <a:pPr>
                <a:defRPr/>
              </a:pPr>
              <a:t>53</a:t>
            </a:fld>
            <a:endParaRPr lang="cs-CZ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390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300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9591209-7C98-4565-83B8-B4638167A5E2}" type="slidenum">
              <a:rPr lang="cs-CZ" smtClean="0"/>
              <a:pPr>
                <a:defRPr/>
              </a:pPr>
              <a:t>54</a:t>
            </a:fld>
            <a:endParaRPr lang="cs-CZ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310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A43D6D9-BEF7-4FC3-AFB3-84FF79DD42AD}" type="slidenum">
              <a:rPr lang="cs-CZ" smtClean="0"/>
              <a:pPr>
                <a:defRPr/>
              </a:pPr>
              <a:t>55</a:t>
            </a:fld>
            <a:endParaRPr lang="cs-CZ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32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DE845E0-CCFA-4FCF-B7B3-55567790A1E2}" type="slidenum">
              <a:rPr lang="cs-CZ" smtClean="0"/>
              <a:pPr>
                <a:defRPr/>
              </a:pPr>
              <a:t>56</a:t>
            </a:fld>
            <a:endParaRPr lang="cs-CZ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005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33E7DA9-F633-42A9-8D5E-15F673CEC2FC}" type="slidenum">
              <a:rPr lang="cs-CZ" smtClean="0"/>
              <a:pPr>
                <a:defRPr/>
              </a:pPr>
              <a:t>57</a:t>
            </a:fld>
            <a:endParaRPr lang="cs-CZ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209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34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78B0597-678C-427C-B598-67FE9B42C6AA}" type="slidenum">
              <a:rPr lang="cs-CZ" smtClean="0"/>
              <a:pPr>
                <a:defRPr/>
              </a:pPr>
              <a:t>58</a:t>
            </a:fld>
            <a:endParaRPr lang="cs-CZ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351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5664888-630A-40E6-9F99-D07294E041E8}" type="slidenum">
              <a:rPr lang="cs-CZ" smtClean="0"/>
              <a:pPr>
                <a:defRPr/>
              </a:pPr>
              <a:t>59</a:t>
            </a:fld>
            <a:endParaRPr lang="cs-CZ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619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361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C4B1D3F-9A70-4ED1-B548-882CC7D6E2E2}" type="slidenum">
              <a:rPr lang="cs-CZ" smtClean="0"/>
              <a:pPr>
                <a:defRPr/>
              </a:pPr>
              <a:t>60</a:t>
            </a:fld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819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FB4B6E4-465D-4759-B4DB-4CF27761813B}" type="slidenum">
              <a:rPr lang="cs-CZ" smtClean="0"/>
              <a:pPr>
                <a:defRPr/>
              </a:pPr>
              <a:t>7</a:t>
            </a:fld>
            <a:endParaRPr lang="cs-CZ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372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01E8CC4-540E-478B-BDE0-89B149C7A93E}" type="slidenum">
              <a:rPr lang="cs-CZ" smtClean="0"/>
              <a:pPr>
                <a:defRPr/>
              </a:pPr>
              <a:t>61</a:t>
            </a:fld>
            <a:endParaRPr lang="cs-CZ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29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3824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9B25284-5F0F-4E92-A742-1AAB901AA858}" type="slidenum">
              <a:rPr lang="cs-CZ" smtClean="0"/>
              <a:pPr>
                <a:defRPr/>
              </a:pPr>
              <a:t>62</a:t>
            </a:fld>
            <a:endParaRPr lang="cs-CZ" smtClean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3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39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E1792A6-DD67-4A19-9978-C419F37E9906}" type="slidenum">
              <a:rPr lang="cs-CZ" smtClean="0"/>
              <a:pPr>
                <a:defRPr/>
              </a:pPr>
              <a:t>63</a:t>
            </a:fld>
            <a:endParaRPr lang="cs-CZ" smtClean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402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D24CA9C-0B36-4446-AB2A-9B03EFCF402C}" type="slidenum">
              <a:rPr lang="cs-CZ" smtClean="0"/>
              <a:pPr>
                <a:defRPr/>
              </a:pPr>
              <a:t>64</a:t>
            </a:fld>
            <a:endParaRPr lang="cs-CZ" smtClean="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413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2373FF6-1FCE-41ED-A080-7C990C80D47F}" type="slidenum">
              <a:rPr lang="cs-CZ" smtClean="0"/>
              <a:pPr>
                <a:defRPr/>
              </a:pPr>
              <a:t>65</a:t>
            </a:fld>
            <a:endParaRPr lang="cs-CZ" smtClean="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423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8B28075-AFD3-47A3-9393-48AF6938E9B3}" type="slidenum">
              <a:rPr lang="cs-CZ" smtClean="0"/>
              <a:pPr>
                <a:defRPr/>
              </a:pPr>
              <a:t>66</a:t>
            </a:fld>
            <a:endParaRPr lang="cs-CZ" smtClean="0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9B51CC-E08D-4A68-AFD6-0D8D175C50D9}" type="slidenum">
              <a:rPr lang="cs-CZ" smtClean="0"/>
              <a:pPr>
                <a:defRPr/>
              </a:pPr>
              <a:t>67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829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EA09E5B-D0D9-4533-A944-8B9C57CCD1F6}" type="slidenum">
              <a:rPr lang="cs-CZ" smtClean="0"/>
              <a:pPr>
                <a:defRPr/>
              </a:pPr>
              <a:t>8</a:t>
            </a:fld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839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52FADF7-EE30-4734-A7CA-AE6C16720915}" type="slidenum">
              <a:rPr lang="cs-CZ" smtClean="0"/>
              <a:pPr>
                <a:defRPr/>
              </a:pPr>
              <a:t>9</a:t>
            </a:fld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849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20B972F-CD55-4468-BBF6-133CD6689740}" type="slidenum">
              <a:rPr lang="cs-CZ" smtClean="0"/>
              <a:pPr>
                <a:defRPr/>
              </a:pPr>
              <a:t>10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137CB-8009-4911-9E23-7967333558A7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C0EDC-D7E9-4E3D-BB75-65405B0BC7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6958F-4A6A-4359-9B0E-779B036486B8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39E81-85F3-4D82-8D1A-943D295581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33CEE-A470-4278-AE6E-9AF19DE0F0D5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6F471-755D-46E5-B5B3-27232D4626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0174D-DF12-410C-A3FC-0E08FBADE1D2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B835-0098-475C-8BF1-3E099CF928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18262-AA74-41D0-8E50-AB2585CC2276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F849E-5859-49E0-8D11-064F8940740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2F7D9-4D0C-445F-A962-825B4BFE326B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5770A-7772-4A21-94DC-F07A1FAF8E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76C74-1285-45D5-A154-03ED502B8125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334C8-02FC-400B-B11F-4D6F3B87F3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E80A0-BCAE-4BD8-B234-5D3DA40CC151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398FE-031B-4644-B7A0-60FE8F4CDAB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BC12E-C770-46BF-B22E-AC88DE400CCE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353E6-1EB4-4C09-93E4-5988E0B1C5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CA578-0377-42AB-9AF1-FC28BC46F0B3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351A9-AAEF-4637-957E-0E9F9E271F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5E69D-8BD1-49D7-8D2E-3F294F8B8430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5CCB6-EF39-4F4C-A4C4-B2DFEB62763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3B15EA7D-42E6-4726-9A20-F0826EE68585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1648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479D705-4D56-49AD-B262-3B42BD0BF7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4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060575"/>
            <a:ext cx="9144000" cy="1512888"/>
          </a:xfrm>
        </p:spPr>
        <p:txBody>
          <a:bodyPr anchor="b"/>
          <a:lstStyle/>
          <a:p>
            <a:pPr eaLnBrk="1" hangingPunct="1"/>
            <a:r>
              <a:rPr lang="cs-CZ" b="1" smtClean="0">
                <a:solidFill>
                  <a:schemeClr val="tx1"/>
                </a:solidFill>
                <a:cs typeface="Arial" charset="0"/>
              </a:rPr>
              <a:t>Regionální a municipální ekonomika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365625"/>
            <a:ext cx="9144000" cy="249237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cs-CZ" sz="2000" smtClean="0">
                <a:cs typeface="Arial" charset="0"/>
              </a:rPr>
              <a:t>Inovace bakalářského studijního programu v kontextu 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cs-CZ" sz="2000" smtClean="0">
                <a:cs typeface="Arial" charset="0"/>
              </a:rPr>
              <a:t>Boloňského procesu s důrazem na výsledky učení 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cs-CZ" sz="2000" smtClean="0">
                <a:cs typeface="Arial" charset="0"/>
              </a:rPr>
              <a:t>CZ.2.17/3.1.00/32599 </a:t>
            </a:r>
          </a:p>
          <a:p>
            <a:pPr marL="0" indent="0" algn="ctr" eaLnBrk="1" hangingPunct="1">
              <a:buFontTx/>
              <a:buNone/>
            </a:pPr>
            <a:r>
              <a:rPr lang="cs-CZ" sz="2000" smtClean="0">
                <a:cs typeface="Arial" charset="0"/>
              </a:rPr>
              <a:t>Vysoká škola regionálního rozvoje Praha</a:t>
            </a:r>
          </a:p>
        </p:txBody>
      </p:sp>
      <p:pic>
        <p:nvPicPr>
          <p:cNvPr id="15363" name="Picture 4" descr="3_loga_velikost_1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1775" y="620713"/>
            <a:ext cx="3529013" cy="126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Nadpis 1"/>
          <p:cNvSpPr>
            <a:spLocks noGrp="1"/>
          </p:cNvSpPr>
          <p:nvPr>
            <p:ph type="title" idx="4294967295"/>
          </p:nvPr>
        </p:nvSpPr>
        <p:spPr>
          <a:xfrm>
            <a:off x="468313" y="188913"/>
            <a:ext cx="7467600" cy="1143000"/>
          </a:xfrm>
        </p:spPr>
        <p:txBody>
          <a:bodyPr anchor="b"/>
          <a:lstStyle/>
          <a:p>
            <a:pPr eaLnBrk="1" hangingPunct="1">
              <a:buFont typeface="Courier New" pitchFamily="49" charset="0"/>
              <a:buNone/>
            </a:pPr>
            <a:r>
              <a:rPr lang="cs-CZ" sz="4200" b="1" smtClean="0"/>
              <a:t/>
            </a:r>
            <a:br>
              <a:rPr lang="cs-CZ" sz="4200" b="1" smtClean="0"/>
            </a:br>
            <a:r>
              <a:rPr lang="cs-CZ" sz="4200" b="1" smtClean="0"/>
              <a:t/>
            </a:r>
            <a:br>
              <a:rPr lang="cs-CZ" sz="4200" b="1" smtClean="0"/>
            </a:br>
            <a:r>
              <a:rPr lang="cs-CZ" sz="4200" b="1" smtClean="0"/>
              <a:t/>
            </a:r>
            <a:br>
              <a:rPr lang="cs-CZ" sz="4200" b="1" smtClean="0"/>
            </a:br>
            <a:r>
              <a:rPr lang="cs-CZ" sz="4200" b="1" smtClean="0"/>
              <a:t/>
            </a:r>
            <a:br>
              <a:rPr lang="cs-CZ" sz="4200" b="1" smtClean="0"/>
            </a:br>
            <a:r>
              <a:rPr lang="cs-CZ" sz="4500" b="1" smtClean="0"/>
              <a:t>    </a:t>
            </a:r>
            <a:br>
              <a:rPr lang="cs-CZ" sz="4500" b="1" smtClean="0"/>
            </a:br>
            <a:r>
              <a:rPr lang="cs-CZ" sz="2400" b="1" smtClean="0">
                <a:solidFill>
                  <a:srgbClr val="FF0000"/>
                </a:solidFill>
              </a:rPr>
              <a:t>VÝVOJ EKONOMICKÉHO MYŠLENÍ</a:t>
            </a:r>
            <a:r>
              <a:rPr lang="cs-CZ" sz="4200" b="1" smtClean="0"/>
              <a:t/>
            </a:r>
            <a:br>
              <a:rPr lang="cs-CZ" sz="4200" b="1" smtClean="0"/>
            </a:br>
            <a:endParaRPr lang="cs-CZ" sz="4200" smtClean="0">
              <a:solidFill>
                <a:srgbClr val="FF0000"/>
              </a:solidFill>
            </a:endParaRPr>
          </a:p>
        </p:txBody>
      </p:sp>
      <p:sp>
        <p:nvSpPr>
          <p:cNvPr id="32770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611188" y="981075"/>
            <a:ext cx="7467600" cy="51323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 </a:t>
            </a:r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</p:txBody>
      </p:sp>
      <p:graphicFrame>
        <p:nvGraphicFramePr>
          <p:cNvPr id="4" name="Diagram 3"/>
          <p:cNvGraphicFramePr/>
          <p:nvPr/>
        </p:nvGraphicFramePr>
        <p:xfrm>
          <a:off x="1276524" y="1346796"/>
          <a:ext cx="6384032" cy="5157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2772" name="Picture 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7499350" cy="922337"/>
          </a:xfrm>
        </p:spPr>
        <p:txBody>
          <a:bodyPr anchor="b"/>
          <a:lstStyle/>
          <a:p>
            <a:pPr eaLnBrk="1" hangingPunct="1"/>
            <a:r>
              <a:rPr lang="cs-CZ" smtClean="0"/>
              <a:t>                           </a:t>
            </a:r>
            <a:r>
              <a:rPr lang="cs-CZ" sz="1900" smtClean="0"/>
              <a:t>POKRAČOVÁNÍ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4294967295"/>
          </p:nvPr>
        </p:nvGraphicFramePr>
        <p:xfrm>
          <a:off x="1115616" y="1268760"/>
          <a:ext cx="6480720" cy="3024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4819" name="Picture 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Nadpis 1"/>
          <p:cNvSpPr>
            <a:spLocks noGrp="1"/>
          </p:cNvSpPr>
          <p:nvPr>
            <p:ph type="title" idx="4294967295"/>
          </p:nvPr>
        </p:nvSpPr>
        <p:spPr>
          <a:xfrm>
            <a:off x="468313" y="0"/>
            <a:ext cx="7467600" cy="935038"/>
          </a:xfrm>
        </p:spPr>
        <p:txBody>
          <a:bodyPr anchor="b"/>
          <a:lstStyle/>
          <a:p>
            <a:pPr eaLnBrk="1" hangingPunct="1"/>
            <a:r>
              <a:rPr lang="cs-CZ" sz="4100" b="1" smtClean="0">
                <a:solidFill>
                  <a:srgbClr val="FF0000"/>
                </a:solidFill>
              </a:rPr>
              <a:t>  </a:t>
            </a:r>
            <a:r>
              <a:rPr lang="cs-CZ" sz="2400" b="1" smtClean="0">
                <a:solidFill>
                  <a:srgbClr val="FF0000"/>
                </a:solidFill>
              </a:rPr>
              <a:t>TEORETICKÁ VÝCHODISKA NA</a:t>
            </a:r>
            <a:br>
              <a:rPr lang="cs-CZ" sz="2400" b="1" smtClean="0">
                <a:solidFill>
                  <a:srgbClr val="FF0000"/>
                </a:solidFill>
              </a:rPr>
            </a:br>
            <a:r>
              <a:rPr lang="cs-CZ" sz="2400" b="1" smtClean="0">
                <a:solidFill>
                  <a:srgbClr val="FF0000"/>
                </a:solidFill>
              </a:rPr>
              <a:t>       MIKROÚROVNI</a:t>
            </a:r>
          </a:p>
        </p:txBody>
      </p:sp>
      <p:sp>
        <p:nvSpPr>
          <p:cNvPr id="36866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323850" y="908050"/>
            <a:ext cx="7467600" cy="5805488"/>
          </a:xfrm>
        </p:spPr>
        <p:txBody>
          <a:bodyPr/>
          <a:lstStyle/>
          <a:p>
            <a:pPr eaLnBrk="1" hangingPunct="1">
              <a:buFont typeface="Courier New" pitchFamily="49" charset="0"/>
              <a:buChar char="o"/>
            </a:pPr>
            <a:r>
              <a:rPr lang="cs-CZ" sz="2000" smtClean="0"/>
              <a:t>homogenita prostředí - předpoklady a realita</a:t>
            </a:r>
          </a:p>
          <a:p>
            <a:pPr eaLnBrk="1" hangingPunct="1">
              <a:buFontTx/>
              <a:buNone/>
            </a:pPr>
            <a:r>
              <a:rPr lang="cs-CZ" sz="2000" b="1" smtClean="0">
                <a:solidFill>
                  <a:srgbClr val="FF0000"/>
                </a:solidFill>
              </a:rPr>
              <a:t> lokalizační faktory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b="1" smtClean="0">
                <a:solidFill>
                  <a:srgbClr val="FF0000"/>
                </a:solidFill>
              </a:rPr>
              <a:t> </a:t>
            </a:r>
            <a:r>
              <a:rPr lang="cs-CZ" sz="2000" smtClean="0"/>
              <a:t>nerovnoměrné rozložení zdrojů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imobilita zdrojů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     </a:t>
            </a:r>
            <a:r>
              <a:rPr lang="cs-CZ" sz="2000" i="1" smtClean="0"/>
              <a:t>komparativní výhoda, polohová renta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i="1" smtClean="0"/>
              <a:t>          ubikvitní suroviny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prostor a vzdálenost jako dodatečný výrobní činitel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imobilita zdrojů i produktů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      </a:t>
            </a:r>
            <a:r>
              <a:rPr lang="cs-CZ" sz="2000" i="1" smtClean="0"/>
              <a:t>dopravní náklady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i="1" smtClean="0"/>
              <a:t>           diferencované ceny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prostorová koncentrace jako specifický případ úspor z rozsahu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nedokonalá dělitelnost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i="1" smtClean="0"/>
              <a:t>            aglomerační výhody</a:t>
            </a:r>
          </a:p>
          <a:p>
            <a:pPr eaLnBrk="1" hangingPunct="1">
              <a:buFontTx/>
              <a:buNone/>
            </a:pPr>
            <a:endParaRPr lang="cs-CZ" sz="2000" smtClean="0"/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r>
              <a:rPr lang="cs-CZ" smtClean="0"/>
              <a:t>     </a:t>
            </a:r>
          </a:p>
        </p:txBody>
      </p:sp>
      <p:pic>
        <p:nvPicPr>
          <p:cNvPr id="3686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7467600" cy="1282700"/>
          </a:xfrm>
        </p:spPr>
        <p:txBody>
          <a:bodyPr anchor="b"/>
          <a:lstStyle/>
          <a:p>
            <a:pPr eaLnBrk="1" hangingPunct="1"/>
            <a:r>
              <a:rPr lang="cs-CZ" sz="4100" b="1" smtClean="0">
                <a:solidFill>
                  <a:srgbClr val="FF0000"/>
                </a:solidFill>
              </a:rPr>
              <a:t/>
            </a:r>
            <a:br>
              <a:rPr lang="cs-CZ" sz="4100" b="1" smtClean="0">
                <a:solidFill>
                  <a:srgbClr val="FF0000"/>
                </a:solidFill>
              </a:rPr>
            </a:br>
            <a:r>
              <a:rPr lang="cs-CZ" sz="4100" b="1" smtClean="0">
                <a:solidFill>
                  <a:srgbClr val="FF0000"/>
                </a:solidFill>
              </a:rPr>
              <a:t>   </a:t>
            </a:r>
            <a:r>
              <a:rPr lang="cs-CZ" sz="2400" b="1" smtClean="0">
                <a:solidFill>
                  <a:srgbClr val="FF0000"/>
                </a:solidFill>
              </a:rPr>
              <a:t>TEORETICKÁ VÝCHODISKA NA  </a:t>
            </a:r>
            <a:br>
              <a:rPr lang="cs-CZ" sz="2400" b="1" smtClean="0">
                <a:solidFill>
                  <a:srgbClr val="FF0000"/>
                </a:solidFill>
              </a:rPr>
            </a:br>
            <a:r>
              <a:rPr lang="cs-CZ" sz="2400" b="1" smtClean="0">
                <a:solidFill>
                  <a:srgbClr val="FF0000"/>
                </a:solidFill>
              </a:rPr>
              <a:t>       MAKROÚROVNI</a:t>
            </a:r>
            <a:br>
              <a:rPr lang="cs-CZ" sz="2400" b="1" smtClean="0">
                <a:solidFill>
                  <a:srgbClr val="FF0000"/>
                </a:solidFill>
              </a:rPr>
            </a:br>
            <a:endParaRPr lang="cs-CZ" sz="2400" smtClean="0">
              <a:solidFill>
                <a:srgbClr val="FF0000"/>
              </a:solidFill>
            </a:endParaRPr>
          </a:p>
        </p:txBody>
      </p:sp>
      <p:sp>
        <p:nvSpPr>
          <p:cNvPr id="38914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57200" y="1196975"/>
            <a:ext cx="7467600" cy="5276850"/>
          </a:xfrm>
        </p:spPr>
        <p:txBody>
          <a:bodyPr/>
          <a:lstStyle/>
          <a:p>
            <a:pPr eaLnBrk="1" hangingPunct="1"/>
            <a:r>
              <a:rPr lang="cs-CZ" sz="2800" smtClean="0">
                <a:solidFill>
                  <a:srgbClr val="FF0000"/>
                </a:solidFill>
              </a:rPr>
              <a:t>    </a:t>
            </a:r>
            <a:r>
              <a:rPr lang="cs-CZ" sz="2800" b="1" smtClean="0">
                <a:solidFill>
                  <a:srgbClr val="FF0000"/>
                </a:solidFill>
              </a:rPr>
              <a:t>faktory ovlivňující postavení a vývoj regionů</a:t>
            </a:r>
          </a:p>
          <a:p>
            <a:pPr eaLnBrk="1" hangingPunct="1">
              <a:buFontTx/>
              <a:buNone/>
            </a:pPr>
            <a:r>
              <a:rPr lang="cs-CZ" sz="2400" smtClean="0"/>
              <a:t>dvě možnosti </a:t>
            </a:r>
            <a:r>
              <a:rPr lang="cs-CZ" sz="2400" b="1" smtClean="0"/>
              <a:t>vývoje</a:t>
            </a:r>
            <a:r>
              <a:rPr lang="cs-CZ" sz="2400" smtClean="0"/>
              <a:t> regionů (růst a/nebo změna struktury)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smtClean="0"/>
              <a:t>       </a:t>
            </a:r>
            <a:r>
              <a:rPr lang="cs-CZ" sz="2400" i="1" smtClean="0"/>
              <a:t>regionální rovnováha čili konvergence </a:t>
            </a:r>
            <a:r>
              <a:rPr lang="cs-CZ" sz="2400" smtClean="0"/>
              <a:t>(liberální pojetí)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smtClean="0"/>
              <a:t>       </a:t>
            </a:r>
            <a:r>
              <a:rPr lang="cs-CZ" sz="2400" i="1" smtClean="0"/>
              <a:t>regionální nerovnováha čili divergence</a:t>
            </a:r>
            <a:endParaRPr lang="cs-CZ" sz="2400" smtClean="0"/>
          </a:p>
          <a:p>
            <a:pPr eaLnBrk="1" hangingPunct="1">
              <a:buFont typeface="Wingdings" pitchFamily="2" charset="2"/>
              <a:buChar char="Ø"/>
            </a:pPr>
            <a:r>
              <a:rPr lang="cs-CZ" sz="2400" smtClean="0"/>
              <a:t>dvě možnosti </a:t>
            </a:r>
            <a:r>
              <a:rPr lang="cs-CZ" sz="2400" b="1" smtClean="0"/>
              <a:t>překonání</a:t>
            </a:r>
            <a:r>
              <a:rPr lang="cs-CZ" sz="2400" smtClean="0"/>
              <a:t> divergence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smtClean="0"/>
              <a:t>        </a:t>
            </a:r>
            <a:r>
              <a:rPr lang="cs-CZ" sz="2400" i="1" smtClean="0"/>
              <a:t>zásahy státu </a:t>
            </a:r>
            <a:r>
              <a:rPr lang="cs-CZ" sz="2400" smtClean="0"/>
              <a:t>(zvnějšku, seshora) (intervenční pojetí)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smtClean="0"/>
              <a:t>        </a:t>
            </a:r>
            <a:r>
              <a:rPr lang="cs-CZ" sz="2400" i="1" smtClean="0"/>
              <a:t>mobilizace vlastního potenciálu</a:t>
            </a:r>
            <a:endParaRPr lang="cs-CZ" sz="2400" smtClean="0"/>
          </a:p>
          <a:p>
            <a:pPr eaLnBrk="1" hangingPunct="1">
              <a:buFont typeface="Wingdings" pitchFamily="2" charset="2"/>
              <a:buChar char="Ø"/>
            </a:pPr>
            <a:endParaRPr lang="cs-CZ" sz="2400" smtClean="0"/>
          </a:p>
          <a:p>
            <a:pPr eaLnBrk="1" hangingPunct="1"/>
            <a:endParaRPr lang="cs-CZ" sz="2800" b="1" smtClean="0"/>
          </a:p>
        </p:txBody>
      </p:sp>
      <p:pic>
        <p:nvPicPr>
          <p:cNvPr id="3891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Nadpis 1"/>
          <p:cNvSpPr>
            <a:spLocks noGrp="1"/>
          </p:cNvSpPr>
          <p:nvPr>
            <p:ph type="title" idx="4294967295"/>
          </p:nvPr>
        </p:nvSpPr>
        <p:spPr>
          <a:xfrm>
            <a:off x="468313" y="0"/>
            <a:ext cx="7467600" cy="1052513"/>
          </a:xfrm>
        </p:spPr>
        <p:txBody>
          <a:bodyPr anchor="b"/>
          <a:lstStyle/>
          <a:p>
            <a:pPr eaLnBrk="1" hangingPunct="1"/>
            <a:r>
              <a:rPr lang="cs-CZ" sz="2400" b="1" smtClean="0">
                <a:solidFill>
                  <a:srgbClr val="FF0000"/>
                </a:solidFill>
              </a:rPr>
              <a:t>HISTORIE IMPULSŮ REGIONÁLNÍ </a:t>
            </a:r>
            <a:br>
              <a:rPr lang="cs-CZ" sz="2400" b="1" smtClean="0">
                <a:solidFill>
                  <a:srgbClr val="FF0000"/>
                </a:solidFill>
              </a:rPr>
            </a:br>
            <a:r>
              <a:rPr lang="cs-CZ" sz="2400" b="1" smtClean="0">
                <a:solidFill>
                  <a:srgbClr val="FF0000"/>
                </a:solidFill>
              </a:rPr>
              <a:t>       EKONOMIE</a:t>
            </a:r>
          </a:p>
        </p:txBody>
      </p:sp>
      <p:sp>
        <p:nvSpPr>
          <p:cNvPr id="40962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68313" y="1125538"/>
            <a:ext cx="7467600" cy="51323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400" smtClean="0"/>
              <a:t>Počátek 20. stol. – rostoucí nedostatek půdy, hodnota pozemků s ohledem na jejich lokalizaci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cs-CZ" sz="2400" smtClean="0"/>
              <a:t>20. léta 20. stol.– prostorová frikce, ekonomické dopady prostorových vztahů, počátky územního plánování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cs-CZ" sz="2400" smtClean="0"/>
              <a:t>30. léta 20. stol. – světová hospodářská krize → regionální disparity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cs-CZ" sz="2400" smtClean="0"/>
              <a:t>40. léta 20. stol. – prostorové faktory fungování měst, vztahy mezi městy → TCM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cs-CZ" sz="2400" smtClean="0"/>
              <a:t>50. léta 20. stol. – ekonomické problémy spojené s urbanizací a prostorovou expanzí měst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cs-CZ" sz="2400" smtClean="0"/>
              <a:t>60.-80. léta 20. stol. – infrastruktura a ekologické problémy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cs-CZ" sz="2400" smtClean="0"/>
              <a:t>Počátek 21. stol. - integrace a globalizace</a:t>
            </a:r>
            <a:r>
              <a:rPr lang="cs-CZ" sz="2800" smtClean="0"/>
              <a:t>  </a:t>
            </a:r>
          </a:p>
          <a:p>
            <a:pPr eaLnBrk="1" hangingPunct="1">
              <a:lnSpc>
                <a:spcPct val="90000"/>
              </a:lnSpc>
            </a:pPr>
            <a:endParaRPr lang="cs-CZ" smtClean="0"/>
          </a:p>
        </p:txBody>
      </p:sp>
      <p:pic>
        <p:nvPicPr>
          <p:cNvPr id="4096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Zástupný symbol pro obsah 2"/>
          <p:cNvSpPr>
            <a:spLocks noGrp="1"/>
          </p:cNvSpPr>
          <p:nvPr>
            <p:ph sz="quarter" idx="4294967295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r>
              <a:rPr lang="cs-CZ" sz="4800" smtClean="0"/>
              <a:t>     (3) MIKRO</a:t>
            </a:r>
          </a:p>
          <a:p>
            <a:pPr eaLnBrk="1" hangingPunct="1">
              <a:buFontTx/>
              <a:buNone/>
            </a:pPr>
            <a:r>
              <a:rPr lang="cs-CZ" sz="4800" smtClean="0"/>
              <a:t>          Chování ekonomických</a:t>
            </a:r>
          </a:p>
          <a:p>
            <a:pPr eaLnBrk="1" hangingPunct="1">
              <a:buFontTx/>
              <a:buNone/>
            </a:pPr>
            <a:r>
              <a:rPr lang="cs-CZ" sz="4800" smtClean="0"/>
              <a:t>          subjektů</a:t>
            </a:r>
          </a:p>
        </p:txBody>
      </p:sp>
      <p:pic>
        <p:nvPicPr>
          <p:cNvPr id="43010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Nadpis 1"/>
          <p:cNvSpPr>
            <a:spLocks noGrp="1"/>
          </p:cNvSpPr>
          <p:nvPr>
            <p:ph type="title" idx="4294967295"/>
          </p:nvPr>
        </p:nvSpPr>
        <p:spPr>
          <a:xfrm>
            <a:off x="509588" y="287338"/>
            <a:ext cx="8174037" cy="1081087"/>
          </a:xfrm>
        </p:spPr>
        <p:txBody>
          <a:bodyPr anchor="b"/>
          <a:lstStyle/>
          <a:p>
            <a:pPr eaLnBrk="1" hangingPunct="1"/>
            <a:r>
              <a:rPr lang="cs-CZ" b="1" smtClean="0">
                <a:solidFill>
                  <a:srgbClr val="FF0000"/>
                </a:solidFill>
              </a:rPr>
              <a:t>LOKALIZACE FIREM</a:t>
            </a:r>
            <a:br>
              <a:rPr lang="cs-CZ" b="1" smtClean="0">
                <a:solidFill>
                  <a:srgbClr val="FF0000"/>
                </a:solidFill>
              </a:rPr>
            </a:br>
            <a:r>
              <a:rPr lang="cs-CZ" b="1" smtClean="0">
                <a:solidFill>
                  <a:srgbClr val="FF0000"/>
                </a:solidFill>
              </a:rPr>
              <a:t>      – </a:t>
            </a:r>
            <a:r>
              <a:rPr lang="cs-CZ" smtClean="0">
                <a:solidFill>
                  <a:srgbClr val="FF0000"/>
                </a:solidFill>
              </a:rPr>
              <a:t>MODELOVÉ PŘÍKLADY</a:t>
            </a:r>
          </a:p>
        </p:txBody>
      </p:sp>
      <p:sp>
        <p:nvSpPr>
          <p:cNvPr id="45058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684213" y="1484313"/>
            <a:ext cx="8115300" cy="45862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b="1" smtClean="0"/>
              <a:t>      </a:t>
            </a:r>
            <a:r>
              <a:rPr lang="cs-CZ" sz="2800" b="1" i="1" smtClean="0"/>
              <a:t>nerovnoměrné rozdělení surovin, imobilita:</a:t>
            </a:r>
            <a:endParaRPr lang="cs-CZ" b="1" i="1" smtClean="0"/>
          </a:p>
          <a:p>
            <a:pPr eaLnBrk="1" hangingPunct="1">
              <a:buFont typeface="Wingdings" pitchFamily="2" charset="2"/>
              <a:buChar char="Ø"/>
            </a:pPr>
            <a:r>
              <a:rPr lang="cs-CZ" b="1" smtClean="0"/>
              <a:t>   </a:t>
            </a:r>
            <a:r>
              <a:rPr lang="cs-CZ" sz="2800" b="1" smtClean="0">
                <a:solidFill>
                  <a:srgbClr val="FF0000"/>
                </a:solidFill>
              </a:rPr>
              <a:t>polohová renta </a:t>
            </a:r>
            <a:r>
              <a:rPr lang="cs-CZ" sz="2800" smtClean="0"/>
              <a:t>(Thunen)</a:t>
            </a:r>
          </a:p>
          <a:p>
            <a:pPr eaLnBrk="1" hangingPunct="1">
              <a:buFontTx/>
              <a:buNone/>
            </a:pPr>
            <a:r>
              <a:rPr lang="cs-CZ" sz="2800" smtClean="0">
                <a:solidFill>
                  <a:srgbClr val="FF0000"/>
                </a:solidFill>
              </a:rPr>
              <a:t>         </a:t>
            </a:r>
            <a:r>
              <a:rPr lang="cs-CZ" sz="2800" smtClean="0"/>
              <a:t>mimořádný zisk z titulu vzdálenosti od poptávky </a:t>
            </a:r>
          </a:p>
          <a:p>
            <a:pPr eaLnBrk="1" hangingPunct="1">
              <a:buFontTx/>
              <a:buNone/>
            </a:pPr>
            <a:endParaRPr lang="cs-CZ" sz="2800" smtClean="0"/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</a:t>
            </a:r>
            <a:r>
              <a:rPr lang="cs-CZ" sz="2400" smtClean="0"/>
              <a:t>p</a:t>
            </a:r>
            <a:r>
              <a:rPr lang="cs-CZ" sz="2800" smtClean="0"/>
              <a:t>                                 1 faktor (půda)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                p= f (r)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                p… cena, r… vzdálenost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trh                        r       </a:t>
            </a:r>
            <a:r>
              <a:rPr lang="cs-CZ" sz="2800" b="1" smtClean="0"/>
              <a:t>Thunenovy zóny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</a:t>
            </a:r>
          </a:p>
          <a:p>
            <a:pPr eaLnBrk="1" hangingPunct="1">
              <a:buFontTx/>
              <a:buNone/>
            </a:pPr>
            <a:endParaRPr lang="cs-CZ" sz="2800" smtClean="0"/>
          </a:p>
          <a:p>
            <a:pPr eaLnBrk="1" hangingPunct="1">
              <a:buFontTx/>
              <a:buNone/>
            </a:pPr>
            <a:endParaRPr lang="cs-CZ" sz="2800" smtClean="0"/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       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         </a:t>
            </a:r>
          </a:p>
        </p:txBody>
      </p:sp>
      <p:cxnSp>
        <p:nvCxnSpPr>
          <p:cNvPr id="5" name="Přímá spojovací čára 4"/>
          <p:cNvCxnSpPr/>
          <p:nvPr/>
        </p:nvCxnSpPr>
        <p:spPr>
          <a:xfrm rot="5400000">
            <a:off x="1511300" y="4473576"/>
            <a:ext cx="26638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čára 6"/>
          <p:cNvCxnSpPr/>
          <p:nvPr/>
        </p:nvCxnSpPr>
        <p:spPr>
          <a:xfrm>
            <a:off x="1403350" y="4868863"/>
            <a:ext cx="316865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2843213" y="3429000"/>
            <a:ext cx="1655762" cy="158432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louk 9"/>
          <p:cNvSpPr/>
          <p:nvPr/>
        </p:nvSpPr>
        <p:spPr>
          <a:xfrm>
            <a:off x="2843213" y="4581525"/>
            <a:ext cx="46037" cy="7143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2" name="Oblouk 11"/>
          <p:cNvSpPr/>
          <p:nvPr/>
        </p:nvSpPr>
        <p:spPr>
          <a:xfrm>
            <a:off x="2843213" y="4508500"/>
            <a:ext cx="46037" cy="73025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7" name="Přímá spojovací čára 16"/>
          <p:cNvCxnSpPr>
            <a:endCxn id="25" idx="4"/>
          </p:cNvCxnSpPr>
          <p:nvPr/>
        </p:nvCxnSpPr>
        <p:spPr>
          <a:xfrm rot="5400000">
            <a:off x="1583531" y="4472782"/>
            <a:ext cx="251936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ipsa 17"/>
          <p:cNvSpPr/>
          <p:nvPr/>
        </p:nvSpPr>
        <p:spPr>
          <a:xfrm>
            <a:off x="1979613" y="4508500"/>
            <a:ext cx="17780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" name="Elipsa 24"/>
          <p:cNvSpPr/>
          <p:nvPr/>
        </p:nvSpPr>
        <p:spPr>
          <a:xfrm>
            <a:off x="1331913" y="4149725"/>
            <a:ext cx="3024187" cy="158273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30" name="Přímá spojovací čára 29"/>
          <p:cNvCxnSpPr/>
          <p:nvPr/>
        </p:nvCxnSpPr>
        <p:spPr>
          <a:xfrm>
            <a:off x="2843213" y="3716338"/>
            <a:ext cx="1512887" cy="1152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068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 anchor="b"/>
          <a:lstStyle/>
          <a:p>
            <a:pPr eaLnBrk="1" hangingPunct="1"/>
            <a:r>
              <a:rPr lang="cs-CZ" sz="3000" smtClean="0"/>
              <a:t>POKRAČOVÁNÍ  </a:t>
            </a:r>
          </a:p>
        </p:txBody>
      </p:sp>
      <p:sp>
        <p:nvSpPr>
          <p:cNvPr id="47106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539750" y="1052513"/>
            <a:ext cx="7467600" cy="52339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800" b="1" i="1" smtClean="0"/>
              <a:t>    vzdálenost jako výrobní faktor, dopravní náklady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800" b="1" smtClean="0">
                <a:solidFill>
                  <a:srgbClr val="FF0000"/>
                </a:solidFill>
              </a:rPr>
              <a:t>lokalizační trojúhelník </a:t>
            </a:r>
            <a:r>
              <a:rPr lang="cs-CZ" sz="2800" smtClean="0"/>
              <a:t>(Laundhardt)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minimalizace celk. dopravních nákladů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t                               2 faktory (suroviny)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           t… trh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           s1, s2…  suroviny</a:t>
            </a:r>
          </a:p>
          <a:p>
            <a:pPr eaLnBrk="1" hangingPunct="1">
              <a:buFontTx/>
              <a:buNone/>
            </a:pPr>
            <a:r>
              <a:rPr lang="cs-CZ" sz="2800" b="1" smtClean="0">
                <a:solidFill>
                  <a:srgbClr val="FF0000"/>
                </a:solidFill>
              </a:rPr>
              <a:t>                                                      </a:t>
            </a:r>
            <a:r>
              <a:rPr lang="cs-CZ" sz="2800" smtClean="0">
                <a:solidFill>
                  <a:srgbClr val="FF0000"/>
                </a:solidFill>
              </a:rPr>
              <a:t>opt…  bod nejnižších</a:t>
            </a:r>
          </a:p>
          <a:p>
            <a:pPr eaLnBrk="1" hangingPunct="1">
              <a:buFontTx/>
              <a:buNone/>
            </a:pPr>
            <a:r>
              <a:rPr lang="cs-CZ" sz="2800" smtClean="0">
                <a:solidFill>
                  <a:srgbClr val="FF0000"/>
                </a:solidFill>
              </a:rPr>
              <a:t>                                                                  dopravních nákl.</a:t>
            </a:r>
            <a:endParaRPr lang="cs-CZ" sz="2800" b="1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cs-CZ" sz="2800" b="1" smtClean="0">
                <a:solidFill>
                  <a:srgbClr val="FF0000"/>
                </a:solidFill>
              </a:rPr>
              <a:t>                          opt.</a:t>
            </a:r>
          </a:p>
          <a:p>
            <a:pPr eaLnBrk="1" hangingPunct="1">
              <a:buFontTx/>
              <a:buNone/>
            </a:pPr>
            <a:r>
              <a:rPr lang="cs-CZ" sz="2800" b="1" smtClean="0"/>
              <a:t>                                                      materiálový index</a:t>
            </a:r>
            <a:r>
              <a:rPr lang="cs-CZ" sz="2800" smtClean="0"/>
              <a:t>(Weber)</a:t>
            </a:r>
            <a:endParaRPr lang="cs-CZ" sz="2800" b="1" smtClean="0"/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                    -</a:t>
            </a:r>
            <a:r>
              <a:rPr lang="cs-CZ" sz="2400" smtClean="0"/>
              <a:t> materiálově</a:t>
            </a:r>
          </a:p>
          <a:p>
            <a:pPr eaLnBrk="1" hangingPunct="1">
              <a:buFontTx/>
              <a:buNone/>
            </a:pPr>
            <a:r>
              <a:rPr lang="cs-CZ" sz="2400" b="1" smtClean="0"/>
              <a:t>        s1                                             s2           </a:t>
            </a:r>
            <a:r>
              <a:rPr lang="cs-CZ" sz="2400" smtClean="0"/>
              <a:t>- spotřebně</a:t>
            </a:r>
            <a:r>
              <a:rPr lang="cs-CZ" sz="2800" smtClean="0"/>
              <a:t>                     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 </a:t>
            </a:r>
            <a:r>
              <a:rPr lang="cs-CZ" sz="2800" i="1" smtClean="0"/>
              <a:t>                </a:t>
            </a:r>
            <a:r>
              <a:rPr lang="cs-CZ" sz="2800" smtClean="0"/>
              <a:t>orientovaná firma 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 rot="5400000">
            <a:off x="503238" y="2960687"/>
            <a:ext cx="2808288" cy="14398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6200000" flipH="1">
            <a:off x="2124075" y="2852738"/>
            <a:ext cx="2735263" cy="17287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čára 14"/>
          <p:cNvCxnSpPr/>
          <p:nvPr/>
        </p:nvCxnSpPr>
        <p:spPr>
          <a:xfrm>
            <a:off x="1258888" y="5084763"/>
            <a:ext cx="30257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ovací čára 21"/>
          <p:cNvCxnSpPr/>
          <p:nvPr/>
        </p:nvCxnSpPr>
        <p:spPr>
          <a:xfrm rot="16200000" flipH="1">
            <a:off x="1259682" y="3717131"/>
            <a:ext cx="2808288" cy="73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ovací čára 23"/>
          <p:cNvCxnSpPr/>
          <p:nvPr/>
        </p:nvCxnSpPr>
        <p:spPr>
          <a:xfrm flipV="1">
            <a:off x="1187450" y="3716338"/>
            <a:ext cx="2305050" cy="13684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ovací čára 25"/>
          <p:cNvCxnSpPr/>
          <p:nvPr/>
        </p:nvCxnSpPr>
        <p:spPr>
          <a:xfrm>
            <a:off x="1835150" y="3789363"/>
            <a:ext cx="2449513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lipsa 31"/>
          <p:cNvSpPr/>
          <p:nvPr/>
        </p:nvSpPr>
        <p:spPr>
          <a:xfrm>
            <a:off x="1763713" y="3357563"/>
            <a:ext cx="1871662" cy="172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47114" name="TextovéPole 10"/>
          <p:cNvSpPr txBox="1">
            <a:spLocks noChangeArrowheads="1"/>
          </p:cNvSpPr>
          <p:nvPr/>
        </p:nvSpPr>
        <p:spPr bwMode="auto">
          <a:xfrm>
            <a:off x="-468313" y="8366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pic>
        <p:nvPicPr>
          <p:cNvPr id="4711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 anchor="b"/>
          <a:lstStyle/>
          <a:p>
            <a:pPr eaLnBrk="1" hangingPunct="1"/>
            <a:r>
              <a:rPr lang="cs-CZ" sz="3000" smtClean="0"/>
              <a:t>POKRAČOVÁNÍ</a:t>
            </a:r>
          </a:p>
        </p:txBody>
      </p:sp>
      <p:sp>
        <p:nvSpPr>
          <p:cNvPr id="49154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684213" y="1052513"/>
            <a:ext cx="7683500" cy="5160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800" b="1" smtClean="0">
                <a:solidFill>
                  <a:srgbClr val="FF0000"/>
                </a:solidFill>
              </a:rPr>
              <a:t>    </a:t>
            </a:r>
            <a:r>
              <a:rPr lang="cs-CZ" sz="2800" b="1" i="1" smtClean="0"/>
              <a:t>ceny diferencované v prostoru</a:t>
            </a:r>
            <a:endParaRPr lang="cs-CZ" sz="2800" b="1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cs-CZ" sz="2800" b="1" smtClean="0">
                <a:solidFill>
                  <a:srgbClr val="FF0000"/>
                </a:solidFill>
              </a:rPr>
              <a:t>lokální trhy práce </a:t>
            </a:r>
            <a:r>
              <a:rPr lang="cs-CZ" sz="2800" smtClean="0"/>
              <a:t>(Weber)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minimalizace celk. nákladů                                                                               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               2 faktory (vzdálenost 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k1                    k2                                        a cena práce)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                t… trh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k3          t         w1                      k1, k2, k3… </a:t>
            </a:r>
            <a:r>
              <a:rPr lang="cs-CZ" sz="2800" i="1" smtClean="0"/>
              <a:t>isodapany 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w2            w1,w2,w3…cena práce   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w3                              </a:t>
            </a:r>
            <a:r>
              <a:rPr lang="cs-CZ" sz="2800" b="1" smtClean="0"/>
              <a:t>substituce faktorů</a:t>
            </a:r>
          </a:p>
          <a:p>
            <a:pPr eaLnBrk="1" hangingPunct="1">
              <a:buFontTx/>
              <a:buNone/>
            </a:pPr>
            <a:r>
              <a:rPr lang="cs-CZ" sz="2800" b="1" smtClean="0"/>
              <a:t>                                                             </a:t>
            </a:r>
            <a:r>
              <a:rPr lang="cs-CZ" sz="2800" smtClean="0"/>
              <a:t>- pracovně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                  - dopravně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                  orientovaná firma</a:t>
            </a:r>
          </a:p>
        </p:txBody>
      </p:sp>
      <p:sp>
        <p:nvSpPr>
          <p:cNvPr id="4" name="Volný tvar 3"/>
          <p:cNvSpPr/>
          <p:nvPr/>
        </p:nvSpPr>
        <p:spPr>
          <a:xfrm>
            <a:off x="884238" y="2625725"/>
            <a:ext cx="3505200" cy="1776413"/>
          </a:xfrm>
          <a:custGeom>
            <a:avLst/>
            <a:gdLst>
              <a:gd name="connsiteX0" fmla="*/ 1074786 w 3504477"/>
              <a:gd name="connsiteY0" fmla="*/ 156755 h 1776549"/>
              <a:gd name="connsiteX1" fmla="*/ 1336043 w 3504477"/>
              <a:gd name="connsiteY1" fmla="*/ 39189 h 1776549"/>
              <a:gd name="connsiteX2" fmla="*/ 1427483 w 3504477"/>
              <a:gd name="connsiteY2" fmla="*/ 13063 h 1776549"/>
              <a:gd name="connsiteX3" fmla="*/ 1571174 w 3504477"/>
              <a:gd name="connsiteY3" fmla="*/ 0 h 1776549"/>
              <a:gd name="connsiteX4" fmla="*/ 1793243 w 3504477"/>
              <a:gd name="connsiteY4" fmla="*/ 26126 h 1776549"/>
              <a:gd name="connsiteX5" fmla="*/ 1923871 w 3504477"/>
              <a:gd name="connsiteY5" fmla="*/ 65315 h 1776549"/>
              <a:gd name="connsiteX6" fmla="*/ 2002248 w 3504477"/>
              <a:gd name="connsiteY6" fmla="*/ 78377 h 1776549"/>
              <a:gd name="connsiteX7" fmla="*/ 2132877 w 3504477"/>
              <a:gd name="connsiteY7" fmla="*/ 117566 h 1776549"/>
              <a:gd name="connsiteX8" fmla="*/ 2172066 w 3504477"/>
              <a:gd name="connsiteY8" fmla="*/ 130629 h 1776549"/>
              <a:gd name="connsiteX9" fmla="*/ 2289631 w 3504477"/>
              <a:gd name="connsiteY9" fmla="*/ 156755 h 1776549"/>
              <a:gd name="connsiteX10" fmla="*/ 2394134 w 3504477"/>
              <a:gd name="connsiteY10" fmla="*/ 169817 h 1776549"/>
              <a:gd name="connsiteX11" fmla="*/ 2485574 w 3504477"/>
              <a:gd name="connsiteY11" fmla="*/ 209006 h 1776549"/>
              <a:gd name="connsiteX12" fmla="*/ 2616203 w 3504477"/>
              <a:gd name="connsiteY12" fmla="*/ 248195 h 1776549"/>
              <a:gd name="connsiteX13" fmla="*/ 2720706 w 3504477"/>
              <a:gd name="connsiteY13" fmla="*/ 287383 h 1776549"/>
              <a:gd name="connsiteX14" fmla="*/ 2786020 w 3504477"/>
              <a:gd name="connsiteY14" fmla="*/ 300446 h 1776549"/>
              <a:gd name="connsiteX15" fmla="*/ 2864397 w 3504477"/>
              <a:gd name="connsiteY15" fmla="*/ 326572 h 1776549"/>
              <a:gd name="connsiteX16" fmla="*/ 3190968 w 3504477"/>
              <a:gd name="connsiteY16" fmla="*/ 339635 h 1776549"/>
              <a:gd name="connsiteX17" fmla="*/ 3295471 w 3504477"/>
              <a:gd name="connsiteY17" fmla="*/ 496389 h 1776549"/>
              <a:gd name="connsiteX18" fmla="*/ 3399974 w 3504477"/>
              <a:gd name="connsiteY18" fmla="*/ 600892 h 1776549"/>
              <a:gd name="connsiteX19" fmla="*/ 3439163 w 3504477"/>
              <a:gd name="connsiteY19" fmla="*/ 679269 h 1776549"/>
              <a:gd name="connsiteX20" fmla="*/ 3478351 w 3504477"/>
              <a:gd name="connsiteY20" fmla="*/ 757646 h 1776549"/>
              <a:gd name="connsiteX21" fmla="*/ 3491414 w 3504477"/>
              <a:gd name="connsiteY21" fmla="*/ 836023 h 1776549"/>
              <a:gd name="connsiteX22" fmla="*/ 3504477 w 3504477"/>
              <a:gd name="connsiteY22" fmla="*/ 901337 h 1776549"/>
              <a:gd name="connsiteX23" fmla="*/ 3491414 w 3504477"/>
              <a:gd name="connsiteY23" fmla="*/ 1149532 h 1776549"/>
              <a:gd name="connsiteX24" fmla="*/ 3478351 w 3504477"/>
              <a:gd name="connsiteY24" fmla="*/ 1188720 h 1776549"/>
              <a:gd name="connsiteX25" fmla="*/ 3399974 w 3504477"/>
              <a:gd name="connsiteY25" fmla="*/ 1240972 h 1776549"/>
              <a:gd name="connsiteX26" fmla="*/ 3321597 w 3504477"/>
              <a:gd name="connsiteY26" fmla="*/ 1293223 h 1776549"/>
              <a:gd name="connsiteX27" fmla="*/ 3282408 w 3504477"/>
              <a:gd name="connsiteY27" fmla="*/ 1319349 h 1776549"/>
              <a:gd name="connsiteX28" fmla="*/ 3230157 w 3504477"/>
              <a:gd name="connsiteY28" fmla="*/ 1345475 h 1776549"/>
              <a:gd name="connsiteX29" fmla="*/ 3151780 w 3504477"/>
              <a:gd name="connsiteY29" fmla="*/ 1410789 h 1776549"/>
              <a:gd name="connsiteX30" fmla="*/ 3073403 w 3504477"/>
              <a:gd name="connsiteY30" fmla="*/ 1449977 h 1776549"/>
              <a:gd name="connsiteX31" fmla="*/ 3034214 w 3504477"/>
              <a:gd name="connsiteY31" fmla="*/ 1476103 h 1776549"/>
              <a:gd name="connsiteX32" fmla="*/ 2942774 w 3504477"/>
              <a:gd name="connsiteY32" fmla="*/ 1502229 h 1776549"/>
              <a:gd name="connsiteX33" fmla="*/ 2851334 w 3504477"/>
              <a:gd name="connsiteY33" fmla="*/ 1541417 h 1776549"/>
              <a:gd name="connsiteX34" fmla="*/ 1767117 w 3504477"/>
              <a:gd name="connsiteY34" fmla="*/ 1567543 h 1776549"/>
              <a:gd name="connsiteX35" fmla="*/ 1649551 w 3504477"/>
              <a:gd name="connsiteY35" fmla="*/ 1632857 h 1776549"/>
              <a:gd name="connsiteX36" fmla="*/ 1610363 w 3504477"/>
              <a:gd name="connsiteY36" fmla="*/ 1672046 h 1776549"/>
              <a:gd name="connsiteX37" fmla="*/ 1466671 w 3504477"/>
              <a:gd name="connsiteY37" fmla="*/ 1750423 h 1776549"/>
              <a:gd name="connsiteX38" fmla="*/ 1427483 w 3504477"/>
              <a:gd name="connsiteY38" fmla="*/ 1776549 h 1776549"/>
              <a:gd name="connsiteX39" fmla="*/ 1218477 w 3504477"/>
              <a:gd name="connsiteY39" fmla="*/ 1763486 h 1776549"/>
              <a:gd name="connsiteX40" fmla="*/ 1113974 w 3504477"/>
              <a:gd name="connsiteY40" fmla="*/ 1750423 h 1776549"/>
              <a:gd name="connsiteX41" fmla="*/ 970283 w 3504477"/>
              <a:gd name="connsiteY41" fmla="*/ 1763486 h 1776549"/>
              <a:gd name="connsiteX42" fmla="*/ 852717 w 3504477"/>
              <a:gd name="connsiteY42" fmla="*/ 1711235 h 1776549"/>
              <a:gd name="connsiteX43" fmla="*/ 787403 w 3504477"/>
              <a:gd name="connsiteY43" fmla="*/ 1698172 h 1776549"/>
              <a:gd name="connsiteX44" fmla="*/ 408580 w 3504477"/>
              <a:gd name="connsiteY44" fmla="*/ 1658983 h 1776549"/>
              <a:gd name="connsiteX45" fmla="*/ 264888 w 3504477"/>
              <a:gd name="connsiteY45" fmla="*/ 1515292 h 1776549"/>
              <a:gd name="connsiteX46" fmla="*/ 225700 w 3504477"/>
              <a:gd name="connsiteY46" fmla="*/ 1476103 h 1776549"/>
              <a:gd name="connsiteX47" fmla="*/ 108134 w 3504477"/>
              <a:gd name="connsiteY47" fmla="*/ 1371600 h 1776549"/>
              <a:gd name="connsiteX48" fmla="*/ 68946 w 3504477"/>
              <a:gd name="connsiteY48" fmla="*/ 1306286 h 1776549"/>
              <a:gd name="connsiteX49" fmla="*/ 55883 w 3504477"/>
              <a:gd name="connsiteY49" fmla="*/ 1254035 h 1776549"/>
              <a:gd name="connsiteX50" fmla="*/ 42820 w 3504477"/>
              <a:gd name="connsiteY50" fmla="*/ 1031966 h 1776549"/>
              <a:gd name="connsiteX51" fmla="*/ 121197 w 3504477"/>
              <a:gd name="connsiteY51" fmla="*/ 1005840 h 1776549"/>
              <a:gd name="connsiteX52" fmla="*/ 147323 w 3504477"/>
              <a:gd name="connsiteY52" fmla="*/ 966652 h 1776549"/>
              <a:gd name="connsiteX53" fmla="*/ 225700 w 3504477"/>
              <a:gd name="connsiteY53" fmla="*/ 901337 h 1776549"/>
              <a:gd name="connsiteX54" fmla="*/ 264888 w 3504477"/>
              <a:gd name="connsiteY54" fmla="*/ 888275 h 1776549"/>
              <a:gd name="connsiteX55" fmla="*/ 304077 w 3504477"/>
              <a:gd name="connsiteY55" fmla="*/ 836023 h 1776549"/>
              <a:gd name="connsiteX56" fmla="*/ 356328 w 3504477"/>
              <a:gd name="connsiteY56" fmla="*/ 796835 h 1776549"/>
              <a:gd name="connsiteX57" fmla="*/ 408580 w 3504477"/>
              <a:gd name="connsiteY57" fmla="*/ 744583 h 1776549"/>
              <a:gd name="connsiteX58" fmla="*/ 434706 w 3504477"/>
              <a:gd name="connsiteY58" fmla="*/ 705395 h 1776549"/>
              <a:gd name="connsiteX59" fmla="*/ 526146 w 3504477"/>
              <a:gd name="connsiteY59" fmla="*/ 666206 h 1776549"/>
              <a:gd name="connsiteX60" fmla="*/ 565334 w 3504477"/>
              <a:gd name="connsiteY60" fmla="*/ 653143 h 1776549"/>
              <a:gd name="connsiteX61" fmla="*/ 630648 w 3504477"/>
              <a:gd name="connsiteY61" fmla="*/ 574766 h 1776549"/>
              <a:gd name="connsiteX62" fmla="*/ 669837 w 3504477"/>
              <a:gd name="connsiteY62" fmla="*/ 522515 h 1776549"/>
              <a:gd name="connsiteX63" fmla="*/ 735151 w 3504477"/>
              <a:gd name="connsiteY63" fmla="*/ 404949 h 1776549"/>
              <a:gd name="connsiteX64" fmla="*/ 774340 w 3504477"/>
              <a:gd name="connsiteY64" fmla="*/ 391886 h 1776549"/>
              <a:gd name="connsiteX65" fmla="*/ 891906 w 3504477"/>
              <a:gd name="connsiteY65" fmla="*/ 326572 h 1776549"/>
              <a:gd name="connsiteX66" fmla="*/ 996408 w 3504477"/>
              <a:gd name="connsiteY66" fmla="*/ 300446 h 1776549"/>
              <a:gd name="connsiteX67" fmla="*/ 1022534 w 3504477"/>
              <a:gd name="connsiteY67" fmla="*/ 261257 h 1776549"/>
              <a:gd name="connsiteX68" fmla="*/ 1074786 w 3504477"/>
              <a:gd name="connsiteY68" fmla="*/ 156755 h 1776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504477" h="1776549">
                <a:moveTo>
                  <a:pt x="1074786" y="156755"/>
                </a:moveTo>
                <a:cubicBezTo>
                  <a:pt x="1127037" y="119744"/>
                  <a:pt x="1205596" y="90234"/>
                  <a:pt x="1336043" y="39189"/>
                </a:cubicBezTo>
                <a:cubicBezTo>
                  <a:pt x="1365563" y="27638"/>
                  <a:pt x="1396215" y="18274"/>
                  <a:pt x="1427483" y="13063"/>
                </a:cubicBezTo>
                <a:cubicBezTo>
                  <a:pt x="1474923" y="5156"/>
                  <a:pt x="1523277" y="4354"/>
                  <a:pt x="1571174" y="0"/>
                </a:cubicBezTo>
                <a:cubicBezTo>
                  <a:pt x="1645197" y="8709"/>
                  <a:pt x="1719724" y="13873"/>
                  <a:pt x="1793243" y="26126"/>
                </a:cubicBezTo>
                <a:cubicBezTo>
                  <a:pt x="1992560" y="59346"/>
                  <a:pt x="1813503" y="40789"/>
                  <a:pt x="1923871" y="65315"/>
                </a:cubicBezTo>
                <a:cubicBezTo>
                  <a:pt x="1949726" y="71061"/>
                  <a:pt x="1976122" y="74023"/>
                  <a:pt x="2002248" y="78377"/>
                </a:cubicBezTo>
                <a:cubicBezTo>
                  <a:pt x="2119266" y="125184"/>
                  <a:pt x="2015134" y="88130"/>
                  <a:pt x="2132877" y="117566"/>
                </a:cubicBezTo>
                <a:cubicBezTo>
                  <a:pt x="2146235" y="120906"/>
                  <a:pt x="2158708" y="127289"/>
                  <a:pt x="2172066" y="130629"/>
                </a:cubicBezTo>
                <a:cubicBezTo>
                  <a:pt x="2211012" y="140366"/>
                  <a:pt x="2250098" y="149779"/>
                  <a:pt x="2289631" y="156755"/>
                </a:cubicBezTo>
                <a:cubicBezTo>
                  <a:pt x="2324202" y="162856"/>
                  <a:pt x="2359300" y="165463"/>
                  <a:pt x="2394134" y="169817"/>
                </a:cubicBezTo>
                <a:cubicBezTo>
                  <a:pt x="2424614" y="182880"/>
                  <a:pt x="2454785" y="196690"/>
                  <a:pt x="2485574" y="209006"/>
                </a:cubicBezTo>
                <a:cubicBezTo>
                  <a:pt x="2518049" y="221996"/>
                  <a:pt x="2596212" y="241531"/>
                  <a:pt x="2616203" y="248195"/>
                </a:cubicBezTo>
                <a:cubicBezTo>
                  <a:pt x="2651497" y="259960"/>
                  <a:pt x="2685148" y="276442"/>
                  <a:pt x="2720706" y="287383"/>
                </a:cubicBezTo>
                <a:cubicBezTo>
                  <a:pt x="2741927" y="293912"/>
                  <a:pt x="2764600" y="294604"/>
                  <a:pt x="2786020" y="300446"/>
                </a:cubicBezTo>
                <a:cubicBezTo>
                  <a:pt x="2812589" y="307692"/>
                  <a:pt x="2836880" y="325471"/>
                  <a:pt x="2864397" y="326572"/>
                </a:cubicBezTo>
                <a:lnTo>
                  <a:pt x="3190968" y="339635"/>
                </a:lnTo>
                <a:cubicBezTo>
                  <a:pt x="3217771" y="393239"/>
                  <a:pt x="3247441" y="460367"/>
                  <a:pt x="3295471" y="496389"/>
                </a:cubicBezTo>
                <a:cubicBezTo>
                  <a:pt x="3349909" y="537216"/>
                  <a:pt x="3359888" y="537900"/>
                  <a:pt x="3399974" y="600892"/>
                </a:cubicBezTo>
                <a:cubicBezTo>
                  <a:pt x="3415656" y="625535"/>
                  <a:pt x="3424978" y="653735"/>
                  <a:pt x="3439163" y="679269"/>
                </a:cubicBezTo>
                <a:cubicBezTo>
                  <a:pt x="3465258" y="726241"/>
                  <a:pt x="3467049" y="706785"/>
                  <a:pt x="3478351" y="757646"/>
                </a:cubicBezTo>
                <a:cubicBezTo>
                  <a:pt x="3484097" y="783501"/>
                  <a:pt x="3486676" y="809964"/>
                  <a:pt x="3491414" y="836023"/>
                </a:cubicBezTo>
                <a:cubicBezTo>
                  <a:pt x="3495386" y="857867"/>
                  <a:pt x="3500123" y="879566"/>
                  <a:pt x="3504477" y="901337"/>
                </a:cubicBezTo>
                <a:cubicBezTo>
                  <a:pt x="3500123" y="984069"/>
                  <a:pt x="3498915" y="1067026"/>
                  <a:pt x="3491414" y="1149532"/>
                </a:cubicBezTo>
                <a:cubicBezTo>
                  <a:pt x="3490167" y="1163245"/>
                  <a:pt x="3488087" y="1178984"/>
                  <a:pt x="3478351" y="1188720"/>
                </a:cubicBezTo>
                <a:cubicBezTo>
                  <a:pt x="3456148" y="1210923"/>
                  <a:pt x="3426100" y="1223555"/>
                  <a:pt x="3399974" y="1240972"/>
                </a:cubicBezTo>
                <a:lnTo>
                  <a:pt x="3321597" y="1293223"/>
                </a:lnTo>
                <a:cubicBezTo>
                  <a:pt x="3308534" y="1301932"/>
                  <a:pt x="3296450" y="1312328"/>
                  <a:pt x="3282408" y="1319349"/>
                </a:cubicBezTo>
                <a:cubicBezTo>
                  <a:pt x="3264991" y="1328058"/>
                  <a:pt x="3247064" y="1335814"/>
                  <a:pt x="3230157" y="1345475"/>
                </a:cubicBezTo>
                <a:cubicBezTo>
                  <a:pt x="3168234" y="1380859"/>
                  <a:pt x="3210733" y="1361661"/>
                  <a:pt x="3151780" y="1410789"/>
                </a:cubicBezTo>
                <a:cubicBezTo>
                  <a:pt x="3118016" y="1438926"/>
                  <a:pt x="3112679" y="1436886"/>
                  <a:pt x="3073403" y="1449977"/>
                </a:cubicBezTo>
                <a:cubicBezTo>
                  <a:pt x="3060340" y="1458686"/>
                  <a:pt x="3048256" y="1469082"/>
                  <a:pt x="3034214" y="1476103"/>
                </a:cubicBezTo>
                <a:cubicBezTo>
                  <a:pt x="3004773" y="1490824"/>
                  <a:pt x="2973468" y="1491068"/>
                  <a:pt x="2942774" y="1502229"/>
                </a:cubicBezTo>
                <a:cubicBezTo>
                  <a:pt x="2911609" y="1513561"/>
                  <a:pt x="2884444" y="1539578"/>
                  <a:pt x="2851334" y="1541417"/>
                </a:cubicBezTo>
                <a:cubicBezTo>
                  <a:pt x="2490380" y="1561470"/>
                  <a:pt x="2128523" y="1558834"/>
                  <a:pt x="1767117" y="1567543"/>
                </a:cubicBezTo>
                <a:cubicBezTo>
                  <a:pt x="1707990" y="1587252"/>
                  <a:pt x="1716925" y="1580455"/>
                  <a:pt x="1649551" y="1632857"/>
                </a:cubicBezTo>
                <a:cubicBezTo>
                  <a:pt x="1634969" y="1644199"/>
                  <a:pt x="1624555" y="1660219"/>
                  <a:pt x="1610363" y="1672046"/>
                </a:cubicBezTo>
                <a:cubicBezTo>
                  <a:pt x="1562575" y="1711870"/>
                  <a:pt x="1526163" y="1710761"/>
                  <a:pt x="1466671" y="1750423"/>
                </a:cubicBezTo>
                <a:lnTo>
                  <a:pt x="1427483" y="1776549"/>
                </a:lnTo>
                <a:cubicBezTo>
                  <a:pt x="1357814" y="1772195"/>
                  <a:pt x="1288040" y="1769283"/>
                  <a:pt x="1218477" y="1763486"/>
                </a:cubicBezTo>
                <a:cubicBezTo>
                  <a:pt x="1183493" y="1760571"/>
                  <a:pt x="1149079" y="1750423"/>
                  <a:pt x="1113974" y="1750423"/>
                </a:cubicBezTo>
                <a:cubicBezTo>
                  <a:pt x="1065879" y="1750423"/>
                  <a:pt x="1018180" y="1759132"/>
                  <a:pt x="970283" y="1763486"/>
                </a:cubicBezTo>
                <a:cubicBezTo>
                  <a:pt x="931684" y="1744186"/>
                  <a:pt x="894417" y="1723745"/>
                  <a:pt x="852717" y="1711235"/>
                </a:cubicBezTo>
                <a:cubicBezTo>
                  <a:pt x="831451" y="1704855"/>
                  <a:pt x="809382" y="1701312"/>
                  <a:pt x="787403" y="1698172"/>
                </a:cubicBezTo>
                <a:cubicBezTo>
                  <a:pt x="593926" y="1670532"/>
                  <a:pt x="590292" y="1672961"/>
                  <a:pt x="408580" y="1658983"/>
                </a:cubicBezTo>
                <a:lnTo>
                  <a:pt x="264888" y="1515292"/>
                </a:lnTo>
                <a:cubicBezTo>
                  <a:pt x="251825" y="1502229"/>
                  <a:pt x="241071" y="1486350"/>
                  <a:pt x="225700" y="1476103"/>
                </a:cubicBezTo>
                <a:cubicBezTo>
                  <a:pt x="181117" y="1446381"/>
                  <a:pt x="137960" y="1421310"/>
                  <a:pt x="108134" y="1371600"/>
                </a:cubicBezTo>
                <a:lnTo>
                  <a:pt x="68946" y="1306286"/>
                </a:lnTo>
                <a:cubicBezTo>
                  <a:pt x="64592" y="1288869"/>
                  <a:pt x="60607" y="1271355"/>
                  <a:pt x="55883" y="1254035"/>
                </a:cubicBezTo>
                <a:cubicBezTo>
                  <a:pt x="37006" y="1184820"/>
                  <a:pt x="0" y="1105372"/>
                  <a:pt x="42820" y="1031966"/>
                </a:cubicBezTo>
                <a:cubicBezTo>
                  <a:pt x="56696" y="1008178"/>
                  <a:pt x="121197" y="1005840"/>
                  <a:pt x="121197" y="1005840"/>
                </a:cubicBezTo>
                <a:cubicBezTo>
                  <a:pt x="129906" y="992777"/>
                  <a:pt x="137272" y="978713"/>
                  <a:pt x="147323" y="966652"/>
                </a:cubicBezTo>
                <a:cubicBezTo>
                  <a:pt x="167960" y="941888"/>
                  <a:pt x="196340" y="916017"/>
                  <a:pt x="225700" y="901337"/>
                </a:cubicBezTo>
                <a:cubicBezTo>
                  <a:pt x="238016" y="895179"/>
                  <a:pt x="251825" y="892629"/>
                  <a:pt x="264888" y="888275"/>
                </a:cubicBezTo>
                <a:cubicBezTo>
                  <a:pt x="277951" y="870858"/>
                  <a:pt x="288682" y="851418"/>
                  <a:pt x="304077" y="836023"/>
                </a:cubicBezTo>
                <a:cubicBezTo>
                  <a:pt x="319472" y="820628"/>
                  <a:pt x="342390" y="813560"/>
                  <a:pt x="356328" y="796835"/>
                </a:cubicBezTo>
                <a:cubicBezTo>
                  <a:pt x="409920" y="732525"/>
                  <a:pt x="320154" y="774058"/>
                  <a:pt x="408580" y="744583"/>
                </a:cubicBezTo>
                <a:cubicBezTo>
                  <a:pt x="417289" y="731520"/>
                  <a:pt x="423605" y="716496"/>
                  <a:pt x="434706" y="705395"/>
                </a:cubicBezTo>
                <a:cubicBezTo>
                  <a:pt x="466525" y="673576"/>
                  <a:pt x="484173" y="678199"/>
                  <a:pt x="526146" y="666206"/>
                </a:cubicBezTo>
                <a:cubicBezTo>
                  <a:pt x="539385" y="662423"/>
                  <a:pt x="552271" y="657497"/>
                  <a:pt x="565334" y="653143"/>
                </a:cubicBezTo>
                <a:cubicBezTo>
                  <a:pt x="590283" y="578297"/>
                  <a:pt x="559473" y="645941"/>
                  <a:pt x="630648" y="574766"/>
                </a:cubicBezTo>
                <a:cubicBezTo>
                  <a:pt x="646043" y="559371"/>
                  <a:pt x="656774" y="539932"/>
                  <a:pt x="669837" y="522515"/>
                </a:cubicBezTo>
                <a:cubicBezTo>
                  <a:pt x="689312" y="464090"/>
                  <a:pt x="684870" y="438469"/>
                  <a:pt x="735151" y="404949"/>
                </a:cubicBezTo>
                <a:cubicBezTo>
                  <a:pt x="746608" y="397311"/>
                  <a:pt x="761277" y="396240"/>
                  <a:pt x="774340" y="391886"/>
                </a:cubicBezTo>
                <a:cubicBezTo>
                  <a:pt x="839977" y="348128"/>
                  <a:pt x="833541" y="342490"/>
                  <a:pt x="891906" y="326572"/>
                </a:cubicBezTo>
                <a:cubicBezTo>
                  <a:pt x="926547" y="317124"/>
                  <a:pt x="996408" y="300446"/>
                  <a:pt x="996408" y="300446"/>
                </a:cubicBezTo>
                <a:cubicBezTo>
                  <a:pt x="1005117" y="287383"/>
                  <a:pt x="1018403" y="276404"/>
                  <a:pt x="1022534" y="261257"/>
                </a:cubicBezTo>
                <a:cubicBezTo>
                  <a:pt x="1052213" y="152434"/>
                  <a:pt x="1022535" y="193766"/>
                  <a:pt x="1074786" y="156755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468313" y="2420938"/>
            <a:ext cx="4491037" cy="2262187"/>
          </a:xfrm>
          <a:custGeom>
            <a:avLst/>
            <a:gdLst>
              <a:gd name="connsiteX0" fmla="*/ 2855696 w 4490771"/>
              <a:gd name="connsiteY0" fmla="*/ 77653 h 2263099"/>
              <a:gd name="connsiteX1" fmla="*/ 3051639 w 4490771"/>
              <a:gd name="connsiteY1" fmla="*/ 182156 h 2263099"/>
              <a:gd name="connsiteX2" fmla="*/ 3156141 w 4490771"/>
              <a:gd name="connsiteY2" fmla="*/ 221345 h 2263099"/>
              <a:gd name="connsiteX3" fmla="*/ 3195330 w 4490771"/>
              <a:gd name="connsiteY3" fmla="*/ 260533 h 2263099"/>
              <a:gd name="connsiteX4" fmla="*/ 3234519 w 4490771"/>
              <a:gd name="connsiteY4" fmla="*/ 273596 h 2263099"/>
              <a:gd name="connsiteX5" fmla="*/ 3339021 w 4490771"/>
              <a:gd name="connsiteY5" fmla="*/ 325848 h 2263099"/>
              <a:gd name="connsiteX6" fmla="*/ 3391273 w 4490771"/>
              <a:gd name="connsiteY6" fmla="*/ 338911 h 2263099"/>
              <a:gd name="connsiteX7" fmla="*/ 3443524 w 4490771"/>
              <a:gd name="connsiteY7" fmla="*/ 365036 h 2263099"/>
              <a:gd name="connsiteX8" fmla="*/ 3730907 w 4490771"/>
              <a:gd name="connsiteY8" fmla="*/ 378099 h 2263099"/>
              <a:gd name="connsiteX9" fmla="*/ 3861536 w 4490771"/>
              <a:gd name="connsiteY9" fmla="*/ 417288 h 2263099"/>
              <a:gd name="connsiteX10" fmla="*/ 3900724 w 4490771"/>
              <a:gd name="connsiteY10" fmla="*/ 456476 h 2263099"/>
              <a:gd name="connsiteX11" fmla="*/ 3992164 w 4490771"/>
              <a:gd name="connsiteY11" fmla="*/ 469539 h 2263099"/>
              <a:gd name="connsiteX12" fmla="*/ 4122793 w 4490771"/>
              <a:gd name="connsiteY12" fmla="*/ 508728 h 2263099"/>
              <a:gd name="connsiteX13" fmla="*/ 4201170 w 4490771"/>
              <a:gd name="connsiteY13" fmla="*/ 587105 h 2263099"/>
              <a:gd name="connsiteX14" fmla="*/ 4279547 w 4490771"/>
              <a:gd name="connsiteY14" fmla="*/ 665482 h 2263099"/>
              <a:gd name="connsiteX15" fmla="*/ 4344861 w 4490771"/>
              <a:gd name="connsiteY15" fmla="*/ 756922 h 2263099"/>
              <a:gd name="connsiteX16" fmla="*/ 4423239 w 4490771"/>
              <a:gd name="connsiteY16" fmla="*/ 861425 h 2263099"/>
              <a:gd name="connsiteX17" fmla="*/ 4436301 w 4490771"/>
              <a:gd name="connsiteY17" fmla="*/ 900613 h 2263099"/>
              <a:gd name="connsiteX18" fmla="*/ 4436301 w 4490771"/>
              <a:gd name="connsiteY18" fmla="*/ 1462316 h 2263099"/>
              <a:gd name="connsiteX19" fmla="*/ 4423239 w 4490771"/>
              <a:gd name="connsiteY19" fmla="*/ 1579882 h 2263099"/>
              <a:gd name="connsiteX20" fmla="*/ 4410176 w 4490771"/>
              <a:gd name="connsiteY20" fmla="*/ 1645196 h 2263099"/>
              <a:gd name="connsiteX21" fmla="*/ 4357924 w 4490771"/>
              <a:gd name="connsiteY21" fmla="*/ 1762762 h 2263099"/>
              <a:gd name="connsiteX22" fmla="*/ 4318736 w 4490771"/>
              <a:gd name="connsiteY22" fmla="*/ 1788888 h 2263099"/>
              <a:gd name="connsiteX23" fmla="*/ 4161981 w 4490771"/>
              <a:gd name="connsiteY23" fmla="*/ 1919516 h 2263099"/>
              <a:gd name="connsiteX24" fmla="*/ 4096667 w 4490771"/>
              <a:gd name="connsiteY24" fmla="*/ 1945642 h 2263099"/>
              <a:gd name="connsiteX25" fmla="*/ 4044416 w 4490771"/>
              <a:gd name="connsiteY25" fmla="*/ 1971768 h 2263099"/>
              <a:gd name="connsiteX26" fmla="*/ 3966039 w 4490771"/>
              <a:gd name="connsiteY26" fmla="*/ 1984831 h 2263099"/>
              <a:gd name="connsiteX27" fmla="*/ 3913787 w 4490771"/>
              <a:gd name="connsiteY27" fmla="*/ 1997893 h 2263099"/>
              <a:gd name="connsiteX28" fmla="*/ 3809284 w 4490771"/>
              <a:gd name="connsiteY28" fmla="*/ 2037082 h 2263099"/>
              <a:gd name="connsiteX29" fmla="*/ 3757033 w 4490771"/>
              <a:gd name="connsiteY29" fmla="*/ 2050145 h 2263099"/>
              <a:gd name="connsiteX30" fmla="*/ 3717844 w 4490771"/>
              <a:gd name="connsiteY30" fmla="*/ 2063208 h 2263099"/>
              <a:gd name="connsiteX31" fmla="*/ 3561090 w 4490771"/>
              <a:gd name="connsiteY31" fmla="*/ 2076271 h 2263099"/>
              <a:gd name="connsiteX32" fmla="*/ 3456587 w 4490771"/>
              <a:gd name="connsiteY32" fmla="*/ 2089333 h 2263099"/>
              <a:gd name="connsiteX33" fmla="*/ 3365147 w 4490771"/>
              <a:gd name="connsiteY33" fmla="*/ 2102396 h 2263099"/>
              <a:gd name="connsiteX34" fmla="*/ 3103890 w 4490771"/>
              <a:gd name="connsiteY34" fmla="*/ 2115459 h 2263099"/>
              <a:gd name="connsiteX35" fmla="*/ 2842633 w 4490771"/>
              <a:gd name="connsiteY35" fmla="*/ 2154648 h 2263099"/>
              <a:gd name="connsiteX36" fmla="*/ 2646690 w 4490771"/>
              <a:gd name="connsiteY36" fmla="*/ 2180773 h 2263099"/>
              <a:gd name="connsiteX37" fmla="*/ 2555250 w 4490771"/>
              <a:gd name="connsiteY37" fmla="*/ 2219962 h 2263099"/>
              <a:gd name="connsiteX38" fmla="*/ 2516061 w 4490771"/>
              <a:gd name="connsiteY38" fmla="*/ 2233025 h 2263099"/>
              <a:gd name="connsiteX39" fmla="*/ 1784541 w 4490771"/>
              <a:gd name="connsiteY39" fmla="*/ 2259151 h 2263099"/>
              <a:gd name="connsiteX40" fmla="*/ 961581 w 4490771"/>
              <a:gd name="connsiteY40" fmla="*/ 2233025 h 2263099"/>
              <a:gd name="connsiteX41" fmla="*/ 661136 w 4490771"/>
              <a:gd name="connsiteY41" fmla="*/ 2206899 h 2263099"/>
              <a:gd name="connsiteX42" fmla="*/ 491319 w 4490771"/>
              <a:gd name="connsiteY42" fmla="*/ 2193836 h 2263099"/>
              <a:gd name="connsiteX43" fmla="*/ 412941 w 4490771"/>
              <a:gd name="connsiteY43" fmla="*/ 2167711 h 2263099"/>
              <a:gd name="connsiteX44" fmla="*/ 347627 w 4490771"/>
              <a:gd name="connsiteY44" fmla="*/ 2115459 h 2263099"/>
              <a:gd name="connsiteX45" fmla="*/ 269250 w 4490771"/>
              <a:gd name="connsiteY45" fmla="*/ 2063208 h 2263099"/>
              <a:gd name="connsiteX46" fmla="*/ 203936 w 4490771"/>
              <a:gd name="connsiteY46" fmla="*/ 1971768 h 2263099"/>
              <a:gd name="connsiteX47" fmla="*/ 125559 w 4490771"/>
              <a:gd name="connsiteY47" fmla="*/ 1893391 h 2263099"/>
              <a:gd name="connsiteX48" fmla="*/ 73307 w 4490771"/>
              <a:gd name="connsiteY48" fmla="*/ 1815013 h 2263099"/>
              <a:gd name="connsiteX49" fmla="*/ 47181 w 4490771"/>
              <a:gd name="connsiteY49" fmla="*/ 1775825 h 2263099"/>
              <a:gd name="connsiteX50" fmla="*/ 47181 w 4490771"/>
              <a:gd name="connsiteY50" fmla="*/ 1410065 h 2263099"/>
              <a:gd name="connsiteX51" fmla="*/ 60244 w 4490771"/>
              <a:gd name="connsiteY51" fmla="*/ 1201059 h 2263099"/>
              <a:gd name="connsiteX52" fmla="*/ 99433 w 4490771"/>
              <a:gd name="connsiteY52" fmla="*/ 1161871 h 2263099"/>
              <a:gd name="connsiteX53" fmla="*/ 112496 w 4490771"/>
              <a:gd name="connsiteY53" fmla="*/ 1122682 h 2263099"/>
              <a:gd name="connsiteX54" fmla="*/ 190873 w 4490771"/>
              <a:gd name="connsiteY54" fmla="*/ 1057368 h 2263099"/>
              <a:gd name="connsiteX55" fmla="*/ 230061 w 4490771"/>
              <a:gd name="connsiteY55" fmla="*/ 1018179 h 2263099"/>
              <a:gd name="connsiteX56" fmla="*/ 308439 w 4490771"/>
              <a:gd name="connsiteY56" fmla="*/ 965928 h 2263099"/>
              <a:gd name="connsiteX57" fmla="*/ 386816 w 4490771"/>
              <a:gd name="connsiteY57" fmla="*/ 913676 h 2263099"/>
              <a:gd name="connsiteX58" fmla="*/ 426004 w 4490771"/>
              <a:gd name="connsiteY58" fmla="*/ 887551 h 2263099"/>
              <a:gd name="connsiteX59" fmla="*/ 478256 w 4490771"/>
              <a:gd name="connsiteY59" fmla="*/ 874488 h 2263099"/>
              <a:gd name="connsiteX60" fmla="*/ 556633 w 4490771"/>
              <a:gd name="connsiteY60" fmla="*/ 822236 h 2263099"/>
              <a:gd name="connsiteX61" fmla="*/ 595821 w 4490771"/>
              <a:gd name="connsiteY61" fmla="*/ 796111 h 2263099"/>
              <a:gd name="connsiteX62" fmla="*/ 687261 w 4490771"/>
              <a:gd name="connsiteY62" fmla="*/ 769985 h 2263099"/>
              <a:gd name="connsiteX63" fmla="*/ 752576 w 4490771"/>
              <a:gd name="connsiteY63" fmla="*/ 704671 h 2263099"/>
              <a:gd name="connsiteX64" fmla="*/ 778701 w 4490771"/>
              <a:gd name="connsiteY64" fmla="*/ 665482 h 2263099"/>
              <a:gd name="connsiteX65" fmla="*/ 817890 w 4490771"/>
              <a:gd name="connsiteY65" fmla="*/ 639356 h 2263099"/>
              <a:gd name="connsiteX66" fmla="*/ 857079 w 4490771"/>
              <a:gd name="connsiteY66" fmla="*/ 600168 h 2263099"/>
              <a:gd name="connsiteX67" fmla="*/ 896267 w 4490771"/>
              <a:gd name="connsiteY67" fmla="*/ 574042 h 2263099"/>
              <a:gd name="connsiteX68" fmla="*/ 935456 w 4490771"/>
              <a:gd name="connsiteY68" fmla="*/ 534853 h 2263099"/>
              <a:gd name="connsiteX69" fmla="*/ 974644 w 4490771"/>
              <a:gd name="connsiteY69" fmla="*/ 521791 h 2263099"/>
              <a:gd name="connsiteX70" fmla="*/ 1092210 w 4490771"/>
              <a:gd name="connsiteY70" fmla="*/ 443413 h 2263099"/>
              <a:gd name="connsiteX71" fmla="*/ 1131399 w 4490771"/>
              <a:gd name="connsiteY71" fmla="*/ 417288 h 2263099"/>
              <a:gd name="connsiteX72" fmla="*/ 1327341 w 4490771"/>
              <a:gd name="connsiteY72" fmla="*/ 391162 h 2263099"/>
              <a:gd name="connsiteX73" fmla="*/ 1444907 w 4490771"/>
              <a:gd name="connsiteY73" fmla="*/ 325848 h 2263099"/>
              <a:gd name="connsiteX74" fmla="*/ 1484096 w 4490771"/>
              <a:gd name="connsiteY74" fmla="*/ 299722 h 2263099"/>
              <a:gd name="connsiteX75" fmla="*/ 1523284 w 4490771"/>
              <a:gd name="connsiteY75" fmla="*/ 273596 h 2263099"/>
              <a:gd name="connsiteX76" fmla="*/ 1627787 w 4490771"/>
              <a:gd name="connsiteY76" fmla="*/ 182156 h 2263099"/>
              <a:gd name="connsiteX77" fmla="*/ 1666976 w 4490771"/>
              <a:gd name="connsiteY77" fmla="*/ 156031 h 2263099"/>
              <a:gd name="connsiteX78" fmla="*/ 1706164 w 4490771"/>
              <a:gd name="connsiteY78" fmla="*/ 129905 h 2263099"/>
              <a:gd name="connsiteX79" fmla="*/ 1797604 w 4490771"/>
              <a:gd name="connsiteY79" fmla="*/ 103779 h 2263099"/>
              <a:gd name="connsiteX80" fmla="*/ 1875981 w 4490771"/>
              <a:gd name="connsiteY80" fmla="*/ 77653 h 2263099"/>
              <a:gd name="connsiteX81" fmla="*/ 1915170 w 4490771"/>
              <a:gd name="connsiteY81" fmla="*/ 64591 h 2263099"/>
              <a:gd name="connsiteX82" fmla="*/ 2176427 w 4490771"/>
              <a:gd name="connsiteY82" fmla="*/ 38465 h 2263099"/>
              <a:gd name="connsiteX83" fmla="*/ 2476873 w 4490771"/>
              <a:gd name="connsiteY83" fmla="*/ 12339 h 2263099"/>
              <a:gd name="connsiteX84" fmla="*/ 2751193 w 4490771"/>
              <a:gd name="connsiteY84" fmla="*/ 25402 h 2263099"/>
              <a:gd name="connsiteX85" fmla="*/ 2855696 w 4490771"/>
              <a:gd name="connsiteY85" fmla="*/ 77653 h 226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4490771" h="2263099">
                <a:moveTo>
                  <a:pt x="2855696" y="77653"/>
                </a:moveTo>
                <a:cubicBezTo>
                  <a:pt x="2905770" y="103779"/>
                  <a:pt x="2881130" y="102585"/>
                  <a:pt x="3051639" y="182156"/>
                </a:cubicBezTo>
                <a:cubicBezTo>
                  <a:pt x="3130460" y="218939"/>
                  <a:pt x="3075307" y="201136"/>
                  <a:pt x="3156141" y="221345"/>
                </a:cubicBezTo>
                <a:cubicBezTo>
                  <a:pt x="3169204" y="234408"/>
                  <a:pt x="3179959" y="250286"/>
                  <a:pt x="3195330" y="260533"/>
                </a:cubicBezTo>
                <a:cubicBezTo>
                  <a:pt x="3206787" y="268171"/>
                  <a:pt x="3221984" y="267898"/>
                  <a:pt x="3234519" y="273596"/>
                </a:cubicBezTo>
                <a:cubicBezTo>
                  <a:pt x="3269974" y="289712"/>
                  <a:pt x="3301238" y="316402"/>
                  <a:pt x="3339021" y="325848"/>
                </a:cubicBezTo>
                <a:cubicBezTo>
                  <a:pt x="3356438" y="330202"/>
                  <a:pt x="3374463" y="332607"/>
                  <a:pt x="3391273" y="338911"/>
                </a:cubicBezTo>
                <a:cubicBezTo>
                  <a:pt x="3409506" y="345748"/>
                  <a:pt x="3424180" y="362804"/>
                  <a:pt x="3443524" y="365036"/>
                </a:cubicBezTo>
                <a:cubicBezTo>
                  <a:pt x="3538785" y="376028"/>
                  <a:pt x="3635113" y="373745"/>
                  <a:pt x="3730907" y="378099"/>
                </a:cubicBezTo>
                <a:cubicBezTo>
                  <a:pt x="3776140" y="387146"/>
                  <a:pt x="3821099" y="392015"/>
                  <a:pt x="3861536" y="417288"/>
                </a:cubicBezTo>
                <a:cubicBezTo>
                  <a:pt x="3877201" y="427079"/>
                  <a:pt x="3883572" y="449615"/>
                  <a:pt x="3900724" y="456476"/>
                </a:cubicBezTo>
                <a:cubicBezTo>
                  <a:pt x="3929311" y="467911"/>
                  <a:pt x="3961684" y="465185"/>
                  <a:pt x="3992164" y="469539"/>
                </a:cubicBezTo>
                <a:cubicBezTo>
                  <a:pt x="4087573" y="501342"/>
                  <a:pt x="4043824" y="488986"/>
                  <a:pt x="4122793" y="508728"/>
                </a:cubicBezTo>
                <a:lnTo>
                  <a:pt x="4201170" y="587105"/>
                </a:lnTo>
                <a:cubicBezTo>
                  <a:pt x="4227296" y="613231"/>
                  <a:pt x="4263023" y="632435"/>
                  <a:pt x="4279547" y="665482"/>
                </a:cubicBezTo>
                <a:cubicBezTo>
                  <a:pt x="4329883" y="766152"/>
                  <a:pt x="4276774" y="673704"/>
                  <a:pt x="4344861" y="756922"/>
                </a:cubicBezTo>
                <a:cubicBezTo>
                  <a:pt x="4372434" y="790622"/>
                  <a:pt x="4423239" y="861425"/>
                  <a:pt x="4423239" y="861425"/>
                </a:cubicBezTo>
                <a:cubicBezTo>
                  <a:pt x="4427593" y="874488"/>
                  <a:pt x="4432518" y="887374"/>
                  <a:pt x="4436301" y="900613"/>
                </a:cubicBezTo>
                <a:cubicBezTo>
                  <a:pt x="4490771" y="1091264"/>
                  <a:pt x="4447867" y="1184733"/>
                  <a:pt x="4436301" y="1462316"/>
                </a:cubicBezTo>
                <a:cubicBezTo>
                  <a:pt x="4434660" y="1501712"/>
                  <a:pt x="4428815" y="1540848"/>
                  <a:pt x="4423239" y="1579882"/>
                </a:cubicBezTo>
                <a:cubicBezTo>
                  <a:pt x="4420099" y="1601861"/>
                  <a:pt x="4414992" y="1623522"/>
                  <a:pt x="4410176" y="1645196"/>
                </a:cubicBezTo>
                <a:cubicBezTo>
                  <a:pt x="4398974" y="1695603"/>
                  <a:pt x="4395009" y="1719496"/>
                  <a:pt x="4357924" y="1762762"/>
                </a:cubicBezTo>
                <a:cubicBezTo>
                  <a:pt x="4347707" y="1774682"/>
                  <a:pt x="4330797" y="1778837"/>
                  <a:pt x="4318736" y="1788888"/>
                </a:cubicBezTo>
                <a:cubicBezTo>
                  <a:pt x="4258738" y="1838886"/>
                  <a:pt x="4255707" y="1882025"/>
                  <a:pt x="4161981" y="1919516"/>
                </a:cubicBezTo>
                <a:cubicBezTo>
                  <a:pt x="4140210" y="1928225"/>
                  <a:pt x="4118094" y="1936119"/>
                  <a:pt x="4096667" y="1945642"/>
                </a:cubicBezTo>
                <a:cubicBezTo>
                  <a:pt x="4078873" y="1953551"/>
                  <a:pt x="4063068" y="1966172"/>
                  <a:pt x="4044416" y="1971768"/>
                </a:cubicBezTo>
                <a:cubicBezTo>
                  <a:pt x="4019047" y="1979379"/>
                  <a:pt x="3992011" y="1979637"/>
                  <a:pt x="3966039" y="1984831"/>
                </a:cubicBezTo>
                <a:cubicBezTo>
                  <a:pt x="3948434" y="1988352"/>
                  <a:pt x="3931050" y="1992961"/>
                  <a:pt x="3913787" y="1997893"/>
                </a:cubicBezTo>
                <a:cubicBezTo>
                  <a:pt x="3849607" y="2016230"/>
                  <a:pt x="3892061" y="2009489"/>
                  <a:pt x="3809284" y="2037082"/>
                </a:cubicBezTo>
                <a:cubicBezTo>
                  <a:pt x="3792252" y="2042759"/>
                  <a:pt x="3774295" y="2045213"/>
                  <a:pt x="3757033" y="2050145"/>
                </a:cubicBezTo>
                <a:cubicBezTo>
                  <a:pt x="3743793" y="2053928"/>
                  <a:pt x="3731493" y="2061388"/>
                  <a:pt x="3717844" y="2063208"/>
                </a:cubicBezTo>
                <a:cubicBezTo>
                  <a:pt x="3665871" y="2070138"/>
                  <a:pt x="3613262" y="2071054"/>
                  <a:pt x="3561090" y="2076271"/>
                </a:cubicBezTo>
                <a:cubicBezTo>
                  <a:pt x="3526159" y="2079764"/>
                  <a:pt x="3491384" y="2084693"/>
                  <a:pt x="3456587" y="2089333"/>
                </a:cubicBezTo>
                <a:cubicBezTo>
                  <a:pt x="3426068" y="2093402"/>
                  <a:pt x="3395852" y="2100122"/>
                  <a:pt x="3365147" y="2102396"/>
                </a:cubicBezTo>
                <a:cubicBezTo>
                  <a:pt x="3278191" y="2108837"/>
                  <a:pt x="3190976" y="2111105"/>
                  <a:pt x="3103890" y="2115459"/>
                </a:cubicBezTo>
                <a:cubicBezTo>
                  <a:pt x="2961560" y="2162903"/>
                  <a:pt x="3066239" y="2135204"/>
                  <a:pt x="2842633" y="2154648"/>
                </a:cubicBezTo>
                <a:cubicBezTo>
                  <a:pt x="2742352" y="2163368"/>
                  <a:pt x="2734667" y="2166111"/>
                  <a:pt x="2646690" y="2180773"/>
                </a:cubicBezTo>
                <a:cubicBezTo>
                  <a:pt x="2616210" y="2193836"/>
                  <a:pt x="2586039" y="2207646"/>
                  <a:pt x="2555250" y="2219962"/>
                </a:cubicBezTo>
                <a:cubicBezTo>
                  <a:pt x="2542465" y="2225076"/>
                  <a:pt x="2529670" y="2230931"/>
                  <a:pt x="2516061" y="2233025"/>
                </a:cubicBezTo>
                <a:cubicBezTo>
                  <a:pt x="2320579" y="2263099"/>
                  <a:pt x="1813420" y="2258523"/>
                  <a:pt x="1784541" y="2259151"/>
                </a:cubicBezTo>
                <a:cubicBezTo>
                  <a:pt x="1414939" y="2251287"/>
                  <a:pt x="1267760" y="2256578"/>
                  <a:pt x="961581" y="2233025"/>
                </a:cubicBezTo>
                <a:cubicBezTo>
                  <a:pt x="861351" y="2225315"/>
                  <a:pt x="761315" y="2215247"/>
                  <a:pt x="661136" y="2206899"/>
                </a:cubicBezTo>
                <a:lnTo>
                  <a:pt x="491319" y="2193836"/>
                </a:lnTo>
                <a:cubicBezTo>
                  <a:pt x="465193" y="2185128"/>
                  <a:pt x="428217" y="2190625"/>
                  <a:pt x="412941" y="2167711"/>
                </a:cubicBezTo>
                <a:cubicBezTo>
                  <a:pt x="379178" y="2117065"/>
                  <a:pt x="401710" y="2133487"/>
                  <a:pt x="347627" y="2115459"/>
                </a:cubicBezTo>
                <a:cubicBezTo>
                  <a:pt x="321501" y="2098042"/>
                  <a:pt x="286667" y="2089334"/>
                  <a:pt x="269250" y="2063208"/>
                </a:cubicBezTo>
                <a:cubicBezTo>
                  <a:pt x="251078" y="2035950"/>
                  <a:pt x="224767" y="1994914"/>
                  <a:pt x="203936" y="1971768"/>
                </a:cubicBezTo>
                <a:cubicBezTo>
                  <a:pt x="179220" y="1944305"/>
                  <a:pt x="146054" y="1924133"/>
                  <a:pt x="125559" y="1893391"/>
                </a:cubicBezTo>
                <a:lnTo>
                  <a:pt x="73307" y="1815013"/>
                </a:lnTo>
                <a:lnTo>
                  <a:pt x="47181" y="1775825"/>
                </a:lnTo>
                <a:cubicBezTo>
                  <a:pt x="0" y="1634270"/>
                  <a:pt x="30962" y="1742573"/>
                  <a:pt x="47181" y="1410065"/>
                </a:cubicBezTo>
                <a:cubicBezTo>
                  <a:pt x="50582" y="1340343"/>
                  <a:pt x="45863" y="1269366"/>
                  <a:pt x="60244" y="1201059"/>
                </a:cubicBezTo>
                <a:cubicBezTo>
                  <a:pt x="64050" y="1182982"/>
                  <a:pt x="86370" y="1174934"/>
                  <a:pt x="99433" y="1161871"/>
                </a:cubicBezTo>
                <a:cubicBezTo>
                  <a:pt x="103787" y="1148808"/>
                  <a:pt x="104858" y="1134139"/>
                  <a:pt x="112496" y="1122682"/>
                </a:cubicBezTo>
                <a:cubicBezTo>
                  <a:pt x="141121" y="1079743"/>
                  <a:pt x="154723" y="1087493"/>
                  <a:pt x="190873" y="1057368"/>
                </a:cubicBezTo>
                <a:cubicBezTo>
                  <a:pt x="205065" y="1045541"/>
                  <a:pt x="215479" y="1029521"/>
                  <a:pt x="230061" y="1018179"/>
                </a:cubicBezTo>
                <a:cubicBezTo>
                  <a:pt x="254846" y="998902"/>
                  <a:pt x="282313" y="983345"/>
                  <a:pt x="308439" y="965928"/>
                </a:cubicBezTo>
                <a:lnTo>
                  <a:pt x="386816" y="913676"/>
                </a:lnTo>
                <a:cubicBezTo>
                  <a:pt x="399879" y="904968"/>
                  <a:pt x="410773" y="891359"/>
                  <a:pt x="426004" y="887551"/>
                </a:cubicBezTo>
                <a:lnTo>
                  <a:pt x="478256" y="874488"/>
                </a:lnTo>
                <a:lnTo>
                  <a:pt x="556633" y="822236"/>
                </a:lnTo>
                <a:cubicBezTo>
                  <a:pt x="569696" y="813528"/>
                  <a:pt x="580927" y="801076"/>
                  <a:pt x="595821" y="796111"/>
                </a:cubicBezTo>
                <a:cubicBezTo>
                  <a:pt x="652042" y="777371"/>
                  <a:pt x="621652" y="786388"/>
                  <a:pt x="687261" y="769985"/>
                </a:cubicBezTo>
                <a:cubicBezTo>
                  <a:pt x="756933" y="665476"/>
                  <a:pt x="665486" y="791761"/>
                  <a:pt x="752576" y="704671"/>
                </a:cubicBezTo>
                <a:cubicBezTo>
                  <a:pt x="763677" y="693570"/>
                  <a:pt x="767600" y="676583"/>
                  <a:pt x="778701" y="665482"/>
                </a:cubicBezTo>
                <a:cubicBezTo>
                  <a:pt x="789802" y="654380"/>
                  <a:pt x="805829" y="649407"/>
                  <a:pt x="817890" y="639356"/>
                </a:cubicBezTo>
                <a:cubicBezTo>
                  <a:pt x="832082" y="627530"/>
                  <a:pt x="842887" y="611995"/>
                  <a:pt x="857079" y="600168"/>
                </a:cubicBezTo>
                <a:cubicBezTo>
                  <a:pt x="869140" y="590117"/>
                  <a:pt x="884206" y="584093"/>
                  <a:pt x="896267" y="574042"/>
                </a:cubicBezTo>
                <a:cubicBezTo>
                  <a:pt x="910459" y="562215"/>
                  <a:pt x="920085" y="545100"/>
                  <a:pt x="935456" y="534853"/>
                </a:cubicBezTo>
                <a:cubicBezTo>
                  <a:pt x="946913" y="527215"/>
                  <a:pt x="961581" y="526145"/>
                  <a:pt x="974644" y="521791"/>
                </a:cubicBezTo>
                <a:lnTo>
                  <a:pt x="1092210" y="443413"/>
                </a:lnTo>
                <a:cubicBezTo>
                  <a:pt x="1105273" y="434705"/>
                  <a:pt x="1115913" y="419869"/>
                  <a:pt x="1131399" y="417288"/>
                </a:cubicBezTo>
                <a:cubicBezTo>
                  <a:pt x="1248669" y="397743"/>
                  <a:pt x="1183452" y="407150"/>
                  <a:pt x="1327341" y="391162"/>
                </a:cubicBezTo>
                <a:cubicBezTo>
                  <a:pt x="1396318" y="368170"/>
                  <a:pt x="1355073" y="385737"/>
                  <a:pt x="1444907" y="325848"/>
                </a:cubicBezTo>
                <a:lnTo>
                  <a:pt x="1484096" y="299722"/>
                </a:lnTo>
                <a:lnTo>
                  <a:pt x="1523284" y="273596"/>
                </a:lnTo>
                <a:cubicBezTo>
                  <a:pt x="1566827" y="208283"/>
                  <a:pt x="1536349" y="243115"/>
                  <a:pt x="1627787" y="182156"/>
                </a:cubicBezTo>
                <a:lnTo>
                  <a:pt x="1666976" y="156031"/>
                </a:lnTo>
                <a:cubicBezTo>
                  <a:pt x="1680039" y="147323"/>
                  <a:pt x="1691270" y="134870"/>
                  <a:pt x="1706164" y="129905"/>
                </a:cubicBezTo>
                <a:cubicBezTo>
                  <a:pt x="1837876" y="86001"/>
                  <a:pt x="1633567" y="152991"/>
                  <a:pt x="1797604" y="103779"/>
                </a:cubicBezTo>
                <a:cubicBezTo>
                  <a:pt x="1823981" y="95866"/>
                  <a:pt x="1849855" y="86361"/>
                  <a:pt x="1875981" y="77653"/>
                </a:cubicBezTo>
                <a:cubicBezTo>
                  <a:pt x="1889044" y="73299"/>
                  <a:pt x="1901448" y="65735"/>
                  <a:pt x="1915170" y="64591"/>
                </a:cubicBezTo>
                <a:cubicBezTo>
                  <a:pt x="2106908" y="48613"/>
                  <a:pt x="2019896" y="58032"/>
                  <a:pt x="2176427" y="38465"/>
                </a:cubicBezTo>
                <a:cubicBezTo>
                  <a:pt x="2291821" y="0"/>
                  <a:pt x="2243115" y="12339"/>
                  <a:pt x="2476873" y="12339"/>
                </a:cubicBezTo>
                <a:cubicBezTo>
                  <a:pt x="2568417" y="12339"/>
                  <a:pt x="2659753" y="21048"/>
                  <a:pt x="2751193" y="25402"/>
                </a:cubicBezTo>
                <a:cubicBezTo>
                  <a:pt x="2788335" y="136825"/>
                  <a:pt x="2805622" y="51527"/>
                  <a:pt x="2855696" y="77653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1528763" y="3200400"/>
            <a:ext cx="2227262" cy="693738"/>
          </a:xfrm>
          <a:custGeom>
            <a:avLst/>
            <a:gdLst>
              <a:gd name="connsiteX0" fmla="*/ 940526 w 2228441"/>
              <a:gd name="connsiteY0" fmla="*/ 13063 h 694441"/>
              <a:gd name="connsiteX1" fmla="*/ 1410789 w 2228441"/>
              <a:gd name="connsiteY1" fmla="*/ 26126 h 694441"/>
              <a:gd name="connsiteX2" fmla="*/ 1489166 w 2228441"/>
              <a:gd name="connsiteY2" fmla="*/ 0 h 694441"/>
              <a:gd name="connsiteX3" fmla="*/ 1541417 w 2228441"/>
              <a:gd name="connsiteY3" fmla="*/ 13063 h 694441"/>
              <a:gd name="connsiteX4" fmla="*/ 2050869 w 2228441"/>
              <a:gd name="connsiteY4" fmla="*/ 39189 h 694441"/>
              <a:gd name="connsiteX5" fmla="*/ 2129246 w 2228441"/>
              <a:gd name="connsiteY5" fmla="*/ 195943 h 694441"/>
              <a:gd name="connsiteX6" fmla="*/ 2155372 w 2228441"/>
              <a:gd name="connsiteY6" fmla="*/ 235131 h 694441"/>
              <a:gd name="connsiteX7" fmla="*/ 2103120 w 2228441"/>
              <a:gd name="connsiteY7" fmla="*/ 574766 h 694441"/>
              <a:gd name="connsiteX8" fmla="*/ 2063932 w 2228441"/>
              <a:gd name="connsiteY8" fmla="*/ 587829 h 694441"/>
              <a:gd name="connsiteX9" fmla="*/ 1776549 w 2228441"/>
              <a:gd name="connsiteY9" fmla="*/ 574766 h 694441"/>
              <a:gd name="connsiteX10" fmla="*/ 1567543 w 2228441"/>
              <a:gd name="connsiteY10" fmla="*/ 561703 h 694441"/>
              <a:gd name="connsiteX11" fmla="*/ 1149532 w 2228441"/>
              <a:gd name="connsiteY11" fmla="*/ 587829 h 694441"/>
              <a:gd name="connsiteX12" fmla="*/ 1058092 w 2228441"/>
              <a:gd name="connsiteY12" fmla="*/ 640080 h 694441"/>
              <a:gd name="connsiteX13" fmla="*/ 979715 w 2228441"/>
              <a:gd name="connsiteY13" fmla="*/ 692331 h 694441"/>
              <a:gd name="connsiteX14" fmla="*/ 52252 w 2228441"/>
              <a:gd name="connsiteY14" fmla="*/ 679269 h 694441"/>
              <a:gd name="connsiteX15" fmla="*/ 0 w 2228441"/>
              <a:gd name="connsiteY15" fmla="*/ 613954 h 694441"/>
              <a:gd name="connsiteX16" fmla="*/ 13063 w 2228441"/>
              <a:gd name="connsiteY16" fmla="*/ 496389 h 694441"/>
              <a:gd name="connsiteX17" fmla="*/ 65315 w 2228441"/>
              <a:gd name="connsiteY17" fmla="*/ 418011 h 694441"/>
              <a:gd name="connsiteX18" fmla="*/ 130629 w 2228441"/>
              <a:gd name="connsiteY18" fmla="*/ 339634 h 694441"/>
              <a:gd name="connsiteX19" fmla="*/ 169817 w 2228441"/>
              <a:gd name="connsiteY19" fmla="*/ 326571 h 694441"/>
              <a:gd name="connsiteX20" fmla="*/ 287383 w 2228441"/>
              <a:gd name="connsiteY20" fmla="*/ 300446 h 694441"/>
              <a:gd name="connsiteX21" fmla="*/ 365760 w 2228441"/>
              <a:gd name="connsiteY21" fmla="*/ 274320 h 694441"/>
              <a:gd name="connsiteX22" fmla="*/ 404949 w 2228441"/>
              <a:gd name="connsiteY22" fmla="*/ 261257 h 694441"/>
              <a:gd name="connsiteX23" fmla="*/ 483326 w 2228441"/>
              <a:gd name="connsiteY23" fmla="*/ 209006 h 694441"/>
              <a:gd name="connsiteX24" fmla="*/ 561703 w 2228441"/>
              <a:gd name="connsiteY24" fmla="*/ 130629 h 694441"/>
              <a:gd name="connsiteX25" fmla="*/ 600892 w 2228441"/>
              <a:gd name="connsiteY25" fmla="*/ 117566 h 694441"/>
              <a:gd name="connsiteX26" fmla="*/ 770709 w 2228441"/>
              <a:gd name="connsiteY26" fmla="*/ 91440 h 694441"/>
              <a:gd name="connsiteX27" fmla="*/ 849086 w 2228441"/>
              <a:gd name="connsiteY27" fmla="*/ 52251 h 694441"/>
              <a:gd name="connsiteX28" fmla="*/ 888275 w 2228441"/>
              <a:gd name="connsiteY28" fmla="*/ 26126 h 694441"/>
              <a:gd name="connsiteX29" fmla="*/ 940526 w 2228441"/>
              <a:gd name="connsiteY29" fmla="*/ 13063 h 694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228441" h="694441">
                <a:moveTo>
                  <a:pt x="940526" y="13063"/>
                </a:moveTo>
                <a:cubicBezTo>
                  <a:pt x="1027612" y="13063"/>
                  <a:pt x="1189234" y="53821"/>
                  <a:pt x="1410789" y="26126"/>
                </a:cubicBezTo>
                <a:cubicBezTo>
                  <a:pt x="1438115" y="22710"/>
                  <a:pt x="1489166" y="0"/>
                  <a:pt x="1489166" y="0"/>
                </a:cubicBezTo>
                <a:cubicBezTo>
                  <a:pt x="1506583" y="4354"/>
                  <a:pt x="1523754" y="9851"/>
                  <a:pt x="1541417" y="13063"/>
                </a:cubicBezTo>
                <a:cubicBezTo>
                  <a:pt x="1711490" y="43986"/>
                  <a:pt x="1870899" y="33565"/>
                  <a:pt x="2050869" y="39189"/>
                </a:cubicBezTo>
                <a:cubicBezTo>
                  <a:pt x="2086924" y="147352"/>
                  <a:pt x="2061720" y="94654"/>
                  <a:pt x="2129246" y="195943"/>
                </a:cubicBezTo>
                <a:lnTo>
                  <a:pt x="2155372" y="235131"/>
                </a:lnTo>
                <a:cubicBezTo>
                  <a:pt x="2147619" y="421205"/>
                  <a:pt x="2228441" y="512105"/>
                  <a:pt x="2103120" y="574766"/>
                </a:cubicBezTo>
                <a:cubicBezTo>
                  <a:pt x="2090804" y="580924"/>
                  <a:pt x="2076995" y="583475"/>
                  <a:pt x="2063932" y="587829"/>
                </a:cubicBezTo>
                <a:lnTo>
                  <a:pt x="1776549" y="574766"/>
                </a:lnTo>
                <a:cubicBezTo>
                  <a:pt x="1706841" y="571097"/>
                  <a:pt x="1637348" y="561703"/>
                  <a:pt x="1567543" y="561703"/>
                </a:cubicBezTo>
                <a:cubicBezTo>
                  <a:pt x="1471263" y="561703"/>
                  <a:pt x="1258995" y="579409"/>
                  <a:pt x="1149532" y="587829"/>
                </a:cubicBezTo>
                <a:cubicBezTo>
                  <a:pt x="1117585" y="603802"/>
                  <a:pt x="1085791" y="616997"/>
                  <a:pt x="1058092" y="640080"/>
                </a:cubicBezTo>
                <a:cubicBezTo>
                  <a:pt x="992860" y="694441"/>
                  <a:pt x="1048583" y="669376"/>
                  <a:pt x="979715" y="692331"/>
                </a:cubicBezTo>
                <a:cubicBezTo>
                  <a:pt x="670561" y="687977"/>
                  <a:pt x="361183" y="691793"/>
                  <a:pt x="52252" y="679269"/>
                </a:cubicBezTo>
                <a:cubicBezTo>
                  <a:pt x="12321" y="677650"/>
                  <a:pt x="8630" y="639844"/>
                  <a:pt x="0" y="613954"/>
                </a:cubicBezTo>
                <a:cubicBezTo>
                  <a:pt x="4354" y="574766"/>
                  <a:pt x="594" y="533795"/>
                  <a:pt x="13063" y="496389"/>
                </a:cubicBezTo>
                <a:cubicBezTo>
                  <a:pt x="22992" y="466601"/>
                  <a:pt x="47898" y="444137"/>
                  <a:pt x="65315" y="418011"/>
                </a:cubicBezTo>
                <a:cubicBezTo>
                  <a:pt x="84593" y="389093"/>
                  <a:pt x="100454" y="359751"/>
                  <a:pt x="130629" y="339634"/>
                </a:cubicBezTo>
                <a:cubicBezTo>
                  <a:pt x="142086" y="331996"/>
                  <a:pt x="156459" y="329910"/>
                  <a:pt x="169817" y="326571"/>
                </a:cubicBezTo>
                <a:cubicBezTo>
                  <a:pt x="244414" y="307922"/>
                  <a:pt x="220322" y="320565"/>
                  <a:pt x="287383" y="300446"/>
                </a:cubicBezTo>
                <a:cubicBezTo>
                  <a:pt x="313760" y="292533"/>
                  <a:pt x="339634" y="283029"/>
                  <a:pt x="365760" y="274320"/>
                </a:cubicBezTo>
                <a:lnTo>
                  <a:pt x="404949" y="261257"/>
                </a:lnTo>
                <a:cubicBezTo>
                  <a:pt x="431075" y="243840"/>
                  <a:pt x="461123" y="231209"/>
                  <a:pt x="483326" y="209006"/>
                </a:cubicBezTo>
                <a:cubicBezTo>
                  <a:pt x="509452" y="182880"/>
                  <a:pt x="526652" y="142313"/>
                  <a:pt x="561703" y="130629"/>
                </a:cubicBezTo>
                <a:cubicBezTo>
                  <a:pt x="574766" y="126275"/>
                  <a:pt x="587534" y="120906"/>
                  <a:pt x="600892" y="117566"/>
                </a:cubicBezTo>
                <a:cubicBezTo>
                  <a:pt x="660736" y="102605"/>
                  <a:pt x="707253" y="99372"/>
                  <a:pt x="770709" y="91440"/>
                </a:cubicBezTo>
                <a:cubicBezTo>
                  <a:pt x="883001" y="16577"/>
                  <a:pt x="740934" y="106326"/>
                  <a:pt x="849086" y="52251"/>
                </a:cubicBezTo>
                <a:cubicBezTo>
                  <a:pt x="863128" y="45230"/>
                  <a:pt x="873044" y="29934"/>
                  <a:pt x="888275" y="26126"/>
                </a:cubicBezTo>
                <a:cubicBezTo>
                  <a:pt x="909396" y="20846"/>
                  <a:pt x="853440" y="13063"/>
                  <a:pt x="940526" y="13063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3" name="Volný tvar 12"/>
          <p:cNvSpPr/>
          <p:nvPr/>
        </p:nvSpPr>
        <p:spPr>
          <a:xfrm>
            <a:off x="598488" y="2420938"/>
            <a:ext cx="4248150" cy="2808287"/>
          </a:xfrm>
          <a:custGeom>
            <a:avLst/>
            <a:gdLst>
              <a:gd name="connsiteX0" fmla="*/ 459256 w 4247485"/>
              <a:gd name="connsiteY0" fmla="*/ 692331 h 2599509"/>
              <a:gd name="connsiteX1" fmla="*/ 668262 w 4247485"/>
              <a:gd name="connsiteY1" fmla="*/ 627017 h 2599509"/>
              <a:gd name="connsiteX2" fmla="*/ 720514 w 4247485"/>
              <a:gd name="connsiteY2" fmla="*/ 600891 h 2599509"/>
              <a:gd name="connsiteX3" fmla="*/ 785828 w 4247485"/>
              <a:gd name="connsiteY3" fmla="*/ 574766 h 2599509"/>
              <a:gd name="connsiteX4" fmla="*/ 851142 w 4247485"/>
              <a:gd name="connsiteY4" fmla="*/ 535577 h 2599509"/>
              <a:gd name="connsiteX5" fmla="*/ 903394 w 4247485"/>
              <a:gd name="connsiteY5" fmla="*/ 509451 h 2599509"/>
              <a:gd name="connsiteX6" fmla="*/ 955645 w 4247485"/>
              <a:gd name="connsiteY6" fmla="*/ 470263 h 2599509"/>
              <a:gd name="connsiteX7" fmla="*/ 994834 w 4247485"/>
              <a:gd name="connsiteY7" fmla="*/ 444137 h 2599509"/>
              <a:gd name="connsiteX8" fmla="*/ 1034022 w 4247485"/>
              <a:gd name="connsiteY8" fmla="*/ 404949 h 2599509"/>
              <a:gd name="connsiteX9" fmla="*/ 1073211 w 4247485"/>
              <a:gd name="connsiteY9" fmla="*/ 378823 h 2599509"/>
              <a:gd name="connsiteX10" fmla="*/ 1164651 w 4247485"/>
              <a:gd name="connsiteY10" fmla="*/ 326571 h 2599509"/>
              <a:gd name="connsiteX11" fmla="*/ 1203839 w 4247485"/>
              <a:gd name="connsiteY11" fmla="*/ 287383 h 2599509"/>
              <a:gd name="connsiteX12" fmla="*/ 1243028 w 4247485"/>
              <a:gd name="connsiteY12" fmla="*/ 235131 h 2599509"/>
              <a:gd name="connsiteX13" fmla="*/ 1282216 w 4247485"/>
              <a:gd name="connsiteY13" fmla="*/ 209006 h 2599509"/>
              <a:gd name="connsiteX14" fmla="*/ 1373656 w 4247485"/>
              <a:gd name="connsiteY14" fmla="*/ 143691 h 2599509"/>
              <a:gd name="connsiteX15" fmla="*/ 1452034 w 4247485"/>
              <a:gd name="connsiteY15" fmla="*/ 91440 h 2599509"/>
              <a:gd name="connsiteX16" fmla="*/ 1543474 w 4247485"/>
              <a:gd name="connsiteY16" fmla="*/ 52251 h 2599509"/>
              <a:gd name="connsiteX17" fmla="*/ 1595725 w 4247485"/>
              <a:gd name="connsiteY17" fmla="*/ 39189 h 2599509"/>
              <a:gd name="connsiteX18" fmla="*/ 1765542 w 4247485"/>
              <a:gd name="connsiteY18" fmla="*/ 26126 h 2599509"/>
              <a:gd name="connsiteX19" fmla="*/ 1883108 w 4247485"/>
              <a:gd name="connsiteY19" fmla="*/ 13063 h 2599509"/>
              <a:gd name="connsiteX20" fmla="*/ 2235805 w 4247485"/>
              <a:gd name="connsiteY20" fmla="*/ 0 h 2599509"/>
              <a:gd name="connsiteX21" fmla="*/ 2640754 w 4247485"/>
              <a:gd name="connsiteY21" fmla="*/ 13063 h 2599509"/>
              <a:gd name="connsiteX22" fmla="*/ 2758319 w 4247485"/>
              <a:gd name="connsiteY22" fmla="*/ 39189 h 2599509"/>
              <a:gd name="connsiteX23" fmla="*/ 2810571 w 4247485"/>
              <a:gd name="connsiteY23" fmla="*/ 52251 h 2599509"/>
              <a:gd name="connsiteX24" fmla="*/ 2888948 w 4247485"/>
              <a:gd name="connsiteY24" fmla="*/ 78377 h 2599509"/>
              <a:gd name="connsiteX25" fmla="*/ 3045702 w 4247485"/>
              <a:gd name="connsiteY25" fmla="*/ 117566 h 2599509"/>
              <a:gd name="connsiteX26" fmla="*/ 3124079 w 4247485"/>
              <a:gd name="connsiteY26" fmla="*/ 156754 h 2599509"/>
              <a:gd name="connsiteX27" fmla="*/ 3150205 w 4247485"/>
              <a:gd name="connsiteY27" fmla="*/ 195943 h 2599509"/>
              <a:gd name="connsiteX28" fmla="*/ 3398399 w 4247485"/>
              <a:gd name="connsiteY28" fmla="*/ 365760 h 2599509"/>
              <a:gd name="connsiteX29" fmla="*/ 3568216 w 4247485"/>
              <a:gd name="connsiteY29" fmla="*/ 378823 h 2599509"/>
              <a:gd name="connsiteX30" fmla="*/ 3751096 w 4247485"/>
              <a:gd name="connsiteY30" fmla="*/ 470263 h 2599509"/>
              <a:gd name="connsiteX31" fmla="*/ 3803348 w 4247485"/>
              <a:gd name="connsiteY31" fmla="*/ 509451 h 2599509"/>
              <a:gd name="connsiteX32" fmla="*/ 3920914 w 4247485"/>
              <a:gd name="connsiteY32" fmla="*/ 548640 h 2599509"/>
              <a:gd name="connsiteX33" fmla="*/ 3960102 w 4247485"/>
              <a:gd name="connsiteY33" fmla="*/ 561703 h 2599509"/>
              <a:gd name="connsiteX34" fmla="*/ 3999291 w 4247485"/>
              <a:gd name="connsiteY34" fmla="*/ 600891 h 2599509"/>
              <a:gd name="connsiteX35" fmla="*/ 4116856 w 4247485"/>
              <a:gd name="connsiteY35" fmla="*/ 692331 h 2599509"/>
              <a:gd name="connsiteX36" fmla="*/ 4208296 w 4247485"/>
              <a:gd name="connsiteY36" fmla="*/ 783771 h 2599509"/>
              <a:gd name="connsiteX37" fmla="*/ 4234422 w 4247485"/>
              <a:gd name="connsiteY37" fmla="*/ 862149 h 2599509"/>
              <a:gd name="connsiteX38" fmla="*/ 4247485 w 4247485"/>
              <a:gd name="connsiteY38" fmla="*/ 901337 h 2599509"/>
              <a:gd name="connsiteX39" fmla="*/ 4234422 w 4247485"/>
              <a:gd name="connsiteY39" fmla="*/ 1685109 h 2599509"/>
              <a:gd name="connsiteX40" fmla="*/ 4221359 w 4247485"/>
              <a:gd name="connsiteY40" fmla="*/ 1854926 h 2599509"/>
              <a:gd name="connsiteX41" fmla="*/ 4195234 w 4247485"/>
              <a:gd name="connsiteY41" fmla="*/ 1894114 h 2599509"/>
              <a:gd name="connsiteX42" fmla="*/ 4064605 w 4247485"/>
              <a:gd name="connsiteY42" fmla="*/ 2011680 h 2599509"/>
              <a:gd name="connsiteX43" fmla="*/ 4025416 w 4247485"/>
              <a:gd name="connsiteY43" fmla="*/ 2024743 h 2599509"/>
              <a:gd name="connsiteX44" fmla="*/ 3986228 w 4247485"/>
              <a:gd name="connsiteY44" fmla="*/ 2050869 h 2599509"/>
              <a:gd name="connsiteX45" fmla="*/ 3933976 w 4247485"/>
              <a:gd name="connsiteY45" fmla="*/ 2063931 h 2599509"/>
              <a:gd name="connsiteX46" fmla="*/ 3189394 w 4247485"/>
              <a:gd name="connsiteY46" fmla="*/ 2076994 h 2599509"/>
              <a:gd name="connsiteX47" fmla="*/ 3150205 w 4247485"/>
              <a:gd name="connsiteY47" fmla="*/ 2103120 h 2599509"/>
              <a:gd name="connsiteX48" fmla="*/ 3084891 w 4247485"/>
              <a:gd name="connsiteY48" fmla="*/ 2168434 h 2599509"/>
              <a:gd name="connsiteX49" fmla="*/ 2993451 w 4247485"/>
              <a:gd name="connsiteY49" fmla="*/ 2194560 h 2599509"/>
              <a:gd name="connsiteX50" fmla="*/ 2954262 w 4247485"/>
              <a:gd name="connsiteY50" fmla="*/ 2207623 h 2599509"/>
              <a:gd name="connsiteX51" fmla="*/ 2928136 w 4247485"/>
              <a:gd name="connsiteY51" fmla="*/ 2246811 h 2599509"/>
              <a:gd name="connsiteX52" fmla="*/ 2888948 w 4247485"/>
              <a:gd name="connsiteY52" fmla="*/ 2272937 h 2599509"/>
              <a:gd name="connsiteX53" fmla="*/ 2797508 w 4247485"/>
              <a:gd name="connsiteY53" fmla="*/ 2325189 h 2599509"/>
              <a:gd name="connsiteX54" fmla="*/ 2706068 w 4247485"/>
              <a:gd name="connsiteY54" fmla="*/ 2390503 h 2599509"/>
              <a:gd name="connsiteX55" fmla="*/ 2588502 w 4247485"/>
              <a:gd name="connsiteY55" fmla="*/ 2455817 h 2599509"/>
              <a:gd name="connsiteX56" fmla="*/ 2470936 w 4247485"/>
              <a:gd name="connsiteY56" fmla="*/ 2481943 h 2599509"/>
              <a:gd name="connsiteX57" fmla="*/ 2327245 w 4247485"/>
              <a:gd name="connsiteY57" fmla="*/ 2508069 h 2599509"/>
              <a:gd name="connsiteX58" fmla="*/ 2274994 w 4247485"/>
              <a:gd name="connsiteY58" fmla="*/ 2534194 h 2599509"/>
              <a:gd name="connsiteX59" fmla="*/ 2183554 w 4247485"/>
              <a:gd name="connsiteY59" fmla="*/ 2560320 h 2599509"/>
              <a:gd name="connsiteX60" fmla="*/ 2079051 w 4247485"/>
              <a:gd name="connsiteY60" fmla="*/ 2599509 h 2599509"/>
              <a:gd name="connsiteX61" fmla="*/ 1151588 w 4247485"/>
              <a:gd name="connsiteY61" fmla="*/ 2586446 h 2599509"/>
              <a:gd name="connsiteX62" fmla="*/ 1007896 w 4247485"/>
              <a:gd name="connsiteY62" fmla="*/ 2573383 h 2599509"/>
              <a:gd name="connsiteX63" fmla="*/ 968708 w 4247485"/>
              <a:gd name="connsiteY63" fmla="*/ 2547257 h 2599509"/>
              <a:gd name="connsiteX64" fmla="*/ 903394 w 4247485"/>
              <a:gd name="connsiteY64" fmla="*/ 2521131 h 2599509"/>
              <a:gd name="connsiteX65" fmla="*/ 838079 w 4247485"/>
              <a:gd name="connsiteY65" fmla="*/ 2508069 h 2599509"/>
              <a:gd name="connsiteX66" fmla="*/ 759702 w 4247485"/>
              <a:gd name="connsiteY66" fmla="*/ 2481943 h 2599509"/>
              <a:gd name="connsiteX67" fmla="*/ 668262 w 4247485"/>
              <a:gd name="connsiteY67" fmla="*/ 2455817 h 2599509"/>
              <a:gd name="connsiteX68" fmla="*/ 629074 w 4247485"/>
              <a:gd name="connsiteY68" fmla="*/ 2442754 h 2599509"/>
              <a:gd name="connsiteX69" fmla="*/ 550696 w 4247485"/>
              <a:gd name="connsiteY69" fmla="*/ 2390503 h 2599509"/>
              <a:gd name="connsiteX70" fmla="*/ 472319 w 4247485"/>
              <a:gd name="connsiteY70" fmla="*/ 2338251 h 2599509"/>
              <a:gd name="connsiteX71" fmla="*/ 433131 w 4247485"/>
              <a:gd name="connsiteY71" fmla="*/ 2312126 h 2599509"/>
              <a:gd name="connsiteX72" fmla="*/ 380879 w 4247485"/>
              <a:gd name="connsiteY72" fmla="*/ 2299063 h 2599509"/>
              <a:gd name="connsiteX73" fmla="*/ 315565 w 4247485"/>
              <a:gd name="connsiteY73" fmla="*/ 2233749 h 2599509"/>
              <a:gd name="connsiteX74" fmla="*/ 237188 w 4247485"/>
              <a:gd name="connsiteY74" fmla="*/ 2194560 h 2599509"/>
              <a:gd name="connsiteX75" fmla="*/ 171874 w 4247485"/>
              <a:gd name="connsiteY75" fmla="*/ 2168434 h 2599509"/>
              <a:gd name="connsiteX76" fmla="*/ 145748 w 4247485"/>
              <a:gd name="connsiteY76" fmla="*/ 2129246 h 2599509"/>
              <a:gd name="connsiteX77" fmla="*/ 106559 w 4247485"/>
              <a:gd name="connsiteY77" fmla="*/ 2103120 h 2599509"/>
              <a:gd name="connsiteX78" fmla="*/ 41245 w 4247485"/>
              <a:gd name="connsiteY78" fmla="*/ 1985554 h 2599509"/>
              <a:gd name="connsiteX79" fmla="*/ 15119 w 4247485"/>
              <a:gd name="connsiteY79" fmla="*/ 1802674 h 2599509"/>
              <a:gd name="connsiteX80" fmla="*/ 28182 w 4247485"/>
              <a:gd name="connsiteY80" fmla="*/ 1528354 h 2599509"/>
              <a:gd name="connsiteX81" fmla="*/ 54308 w 4247485"/>
              <a:gd name="connsiteY81" fmla="*/ 1449977 h 2599509"/>
              <a:gd name="connsiteX82" fmla="*/ 106559 w 4247485"/>
              <a:gd name="connsiteY82" fmla="*/ 1384663 h 2599509"/>
              <a:gd name="connsiteX83" fmla="*/ 132685 w 4247485"/>
              <a:gd name="connsiteY83" fmla="*/ 1345474 h 2599509"/>
              <a:gd name="connsiteX84" fmla="*/ 171874 w 4247485"/>
              <a:gd name="connsiteY84" fmla="*/ 1201783 h 2599509"/>
              <a:gd name="connsiteX85" fmla="*/ 184936 w 4247485"/>
              <a:gd name="connsiteY85" fmla="*/ 875211 h 2599509"/>
              <a:gd name="connsiteX86" fmla="*/ 211062 w 4247485"/>
              <a:gd name="connsiteY86" fmla="*/ 783771 h 2599509"/>
              <a:gd name="connsiteX87" fmla="*/ 289439 w 4247485"/>
              <a:gd name="connsiteY87" fmla="*/ 718457 h 2599509"/>
              <a:gd name="connsiteX88" fmla="*/ 459256 w 4247485"/>
              <a:gd name="connsiteY88" fmla="*/ 692331 h 2599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4247485" h="2599509">
                <a:moveTo>
                  <a:pt x="459256" y="692331"/>
                </a:moveTo>
                <a:cubicBezTo>
                  <a:pt x="522393" y="677091"/>
                  <a:pt x="552393" y="670468"/>
                  <a:pt x="668262" y="627017"/>
                </a:cubicBezTo>
                <a:cubicBezTo>
                  <a:pt x="686495" y="620179"/>
                  <a:pt x="702719" y="608800"/>
                  <a:pt x="720514" y="600891"/>
                </a:cubicBezTo>
                <a:cubicBezTo>
                  <a:pt x="741941" y="591368"/>
                  <a:pt x="764855" y="585252"/>
                  <a:pt x="785828" y="574766"/>
                </a:cubicBezTo>
                <a:cubicBezTo>
                  <a:pt x="808537" y="563411"/>
                  <a:pt x="828948" y="547907"/>
                  <a:pt x="851142" y="535577"/>
                </a:cubicBezTo>
                <a:cubicBezTo>
                  <a:pt x="868165" y="526120"/>
                  <a:pt x="886881" y="519772"/>
                  <a:pt x="903394" y="509451"/>
                </a:cubicBezTo>
                <a:cubicBezTo>
                  <a:pt x="921856" y="497912"/>
                  <a:pt x="937929" y="482917"/>
                  <a:pt x="955645" y="470263"/>
                </a:cubicBezTo>
                <a:cubicBezTo>
                  <a:pt x="968420" y="461138"/>
                  <a:pt x="982773" y="454188"/>
                  <a:pt x="994834" y="444137"/>
                </a:cubicBezTo>
                <a:cubicBezTo>
                  <a:pt x="1009026" y="432311"/>
                  <a:pt x="1019830" y="416775"/>
                  <a:pt x="1034022" y="404949"/>
                </a:cubicBezTo>
                <a:cubicBezTo>
                  <a:pt x="1046083" y="394898"/>
                  <a:pt x="1060436" y="387948"/>
                  <a:pt x="1073211" y="378823"/>
                </a:cubicBezTo>
                <a:cubicBezTo>
                  <a:pt x="1142410" y="329395"/>
                  <a:pt x="1101056" y="347769"/>
                  <a:pt x="1164651" y="326571"/>
                </a:cubicBezTo>
                <a:cubicBezTo>
                  <a:pt x="1177714" y="313508"/>
                  <a:pt x="1191817" y="301409"/>
                  <a:pt x="1203839" y="287383"/>
                </a:cubicBezTo>
                <a:cubicBezTo>
                  <a:pt x="1218008" y="270853"/>
                  <a:pt x="1227633" y="250526"/>
                  <a:pt x="1243028" y="235131"/>
                </a:cubicBezTo>
                <a:cubicBezTo>
                  <a:pt x="1254129" y="224030"/>
                  <a:pt x="1270155" y="219056"/>
                  <a:pt x="1282216" y="209006"/>
                </a:cubicBezTo>
                <a:cubicBezTo>
                  <a:pt x="1400961" y="110052"/>
                  <a:pt x="1235537" y="226562"/>
                  <a:pt x="1373656" y="143691"/>
                </a:cubicBezTo>
                <a:cubicBezTo>
                  <a:pt x="1400581" y="127536"/>
                  <a:pt x="1423950" y="105482"/>
                  <a:pt x="1452034" y="91440"/>
                </a:cubicBezTo>
                <a:cubicBezTo>
                  <a:pt x="1498478" y="68218"/>
                  <a:pt x="1498626" y="65064"/>
                  <a:pt x="1543474" y="52251"/>
                </a:cubicBezTo>
                <a:cubicBezTo>
                  <a:pt x="1560736" y="47319"/>
                  <a:pt x="1577895" y="41287"/>
                  <a:pt x="1595725" y="39189"/>
                </a:cubicBezTo>
                <a:cubicBezTo>
                  <a:pt x="1652109" y="32556"/>
                  <a:pt x="1709002" y="31266"/>
                  <a:pt x="1765542" y="26126"/>
                </a:cubicBezTo>
                <a:cubicBezTo>
                  <a:pt x="1804810" y="22556"/>
                  <a:pt x="1843739" y="15250"/>
                  <a:pt x="1883108" y="13063"/>
                </a:cubicBezTo>
                <a:cubicBezTo>
                  <a:pt x="2000573" y="6537"/>
                  <a:pt x="2118239" y="4354"/>
                  <a:pt x="2235805" y="0"/>
                </a:cubicBezTo>
                <a:cubicBezTo>
                  <a:pt x="2370788" y="4354"/>
                  <a:pt x="2505898" y="5773"/>
                  <a:pt x="2640754" y="13063"/>
                </a:cubicBezTo>
                <a:cubicBezTo>
                  <a:pt x="2713448" y="16992"/>
                  <a:pt x="2704019" y="23675"/>
                  <a:pt x="2758319" y="39189"/>
                </a:cubicBezTo>
                <a:cubicBezTo>
                  <a:pt x="2775582" y="44121"/>
                  <a:pt x="2793375" y="47092"/>
                  <a:pt x="2810571" y="52251"/>
                </a:cubicBezTo>
                <a:cubicBezTo>
                  <a:pt x="2836949" y="60164"/>
                  <a:pt x="2861784" y="73850"/>
                  <a:pt x="2888948" y="78377"/>
                </a:cubicBezTo>
                <a:cubicBezTo>
                  <a:pt x="2928127" y="84907"/>
                  <a:pt x="3011198" y="94564"/>
                  <a:pt x="3045702" y="117566"/>
                </a:cubicBezTo>
                <a:cubicBezTo>
                  <a:pt x="3096348" y="151329"/>
                  <a:pt x="3069997" y="138726"/>
                  <a:pt x="3124079" y="156754"/>
                </a:cubicBezTo>
                <a:cubicBezTo>
                  <a:pt x="3132788" y="169817"/>
                  <a:pt x="3138535" y="185440"/>
                  <a:pt x="3150205" y="195943"/>
                </a:cubicBezTo>
                <a:cubicBezTo>
                  <a:pt x="3178747" y="221631"/>
                  <a:pt x="3376232" y="364055"/>
                  <a:pt x="3398399" y="365760"/>
                </a:cubicBezTo>
                <a:lnTo>
                  <a:pt x="3568216" y="378823"/>
                </a:lnTo>
                <a:cubicBezTo>
                  <a:pt x="3762311" y="508217"/>
                  <a:pt x="3516765" y="353098"/>
                  <a:pt x="3751096" y="470263"/>
                </a:cubicBezTo>
                <a:cubicBezTo>
                  <a:pt x="3770569" y="479999"/>
                  <a:pt x="3783580" y="500328"/>
                  <a:pt x="3803348" y="509451"/>
                </a:cubicBezTo>
                <a:cubicBezTo>
                  <a:pt x="3840855" y="526762"/>
                  <a:pt x="3881725" y="535577"/>
                  <a:pt x="3920914" y="548640"/>
                </a:cubicBezTo>
                <a:lnTo>
                  <a:pt x="3960102" y="561703"/>
                </a:lnTo>
                <a:cubicBezTo>
                  <a:pt x="3973165" y="574766"/>
                  <a:pt x="3985099" y="589064"/>
                  <a:pt x="3999291" y="600891"/>
                </a:cubicBezTo>
                <a:cubicBezTo>
                  <a:pt x="4037430" y="632674"/>
                  <a:pt x="4081751" y="657226"/>
                  <a:pt x="4116856" y="692331"/>
                </a:cubicBezTo>
                <a:lnTo>
                  <a:pt x="4208296" y="783771"/>
                </a:lnTo>
                <a:lnTo>
                  <a:pt x="4234422" y="862149"/>
                </a:lnTo>
                <a:lnTo>
                  <a:pt x="4247485" y="901337"/>
                </a:lnTo>
                <a:cubicBezTo>
                  <a:pt x="4243131" y="1162594"/>
                  <a:pt x="4241578" y="1423913"/>
                  <a:pt x="4234422" y="1685109"/>
                </a:cubicBezTo>
                <a:cubicBezTo>
                  <a:pt x="4232867" y="1741861"/>
                  <a:pt x="4231821" y="1799125"/>
                  <a:pt x="4221359" y="1854926"/>
                </a:cubicBezTo>
                <a:cubicBezTo>
                  <a:pt x="4218466" y="1870356"/>
                  <a:pt x="4205664" y="1882380"/>
                  <a:pt x="4195234" y="1894114"/>
                </a:cubicBezTo>
                <a:cubicBezTo>
                  <a:pt x="4167426" y="1925398"/>
                  <a:pt x="4107544" y="1987143"/>
                  <a:pt x="4064605" y="2011680"/>
                </a:cubicBezTo>
                <a:cubicBezTo>
                  <a:pt x="4052650" y="2018512"/>
                  <a:pt x="4038479" y="2020389"/>
                  <a:pt x="4025416" y="2024743"/>
                </a:cubicBezTo>
                <a:cubicBezTo>
                  <a:pt x="4012353" y="2033452"/>
                  <a:pt x="4000658" y="2044685"/>
                  <a:pt x="3986228" y="2050869"/>
                </a:cubicBezTo>
                <a:cubicBezTo>
                  <a:pt x="3969726" y="2057941"/>
                  <a:pt x="3951920" y="2063343"/>
                  <a:pt x="3933976" y="2063931"/>
                </a:cubicBezTo>
                <a:cubicBezTo>
                  <a:pt x="3685877" y="2072065"/>
                  <a:pt x="3437588" y="2072640"/>
                  <a:pt x="3189394" y="2076994"/>
                </a:cubicBezTo>
                <a:cubicBezTo>
                  <a:pt x="3176331" y="2085703"/>
                  <a:pt x="3161306" y="2092019"/>
                  <a:pt x="3150205" y="2103120"/>
                </a:cubicBezTo>
                <a:cubicBezTo>
                  <a:pt x="3097954" y="2155371"/>
                  <a:pt x="3154558" y="2133601"/>
                  <a:pt x="3084891" y="2168434"/>
                </a:cubicBezTo>
                <a:cubicBezTo>
                  <a:pt x="3064011" y="2178874"/>
                  <a:pt x="3012983" y="2188979"/>
                  <a:pt x="2993451" y="2194560"/>
                </a:cubicBezTo>
                <a:cubicBezTo>
                  <a:pt x="2980211" y="2198343"/>
                  <a:pt x="2967325" y="2203269"/>
                  <a:pt x="2954262" y="2207623"/>
                </a:cubicBezTo>
                <a:cubicBezTo>
                  <a:pt x="2945553" y="2220686"/>
                  <a:pt x="2939237" y="2235710"/>
                  <a:pt x="2928136" y="2246811"/>
                </a:cubicBezTo>
                <a:cubicBezTo>
                  <a:pt x="2917035" y="2257912"/>
                  <a:pt x="2901723" y="2263812"/>
                  <a:pt x="2888948" y="2272937"/>
                </a:cubicBezTo>
                <a:cubicBezTo>
                  <a:pt x="2819751" y="2322364"/>
                  <a:pt x="2861101" y="2303991"/>
                  <a:pt x="2797508" y="2325189"/>
                </a:cubicBezTo>
                <a:cubicBezTo>
                  <a:pt x="2722802" y="2399893"/>
                  <a:pt x="2797766" y="2333192"/>
                  <a:pt x="2706068" y="2390503"/>
                </a:cubicBezTo>
                <a:cubicBezTo>
                  <a:pt x="2622778" y="2442559"/>
                  <a:pt x="2687255" y="2422899"/>
                  <a:pt x="2588502" y="2455817"/>
                </a:cubicBezTo>
                <a:cubicBezTo>
                  <a:pt x="2563340" y="2464204"/>
                  <a:pt x="2493715" y="2477801"/>
                  <a:pt x="2470936" y="2481943"/>
                </a:cubicBezTo>
                <a:cubicBezTo>
                  <a:pt x="2287107" y="2515367"/>
                  <a:pt x="2488570" y="2475804"/>
                  <a:pt x="2327245" y="2508069"/>
                </a:cubicBezTo>
                <a:cubicBezTo>
                  <a:pt x="2309828" y="2516777"/>
                  <a:pt x="2292892" y="2526523"/>
                  <a:pt x="2274994" y="2534194"/>
                </a:cubicBezTo>
                <a:cubicBezTo>
                  <a:pt x="2243673" y="2547617"/>
                  <a:pt x="2216698" y="2550850"/>
                  <a:pt x="2183554" y="2560320"/>
                </a:cubicBezTo>
                <a:cubicBezTo>
                  <a:pt x="2147715" y="2570560"/>
                  <a:pt x="2113563" y="2585704"/>
                  <a:pt x="2079051" y="2599509"/>
                </a:cubicBezTo>
                <a:lnTo>
                  <a:pt x="1151588" y="2586446"/>
                </a:lnTo>
                <a:cubicBezTo>
                  <a:pt x="1103507" y="2585273"/>
                  <a:pt x="1054923" y="2583460"/>
                  <a:pt x="1007896" y="2573383"/>
                </a:cubicBezTo>
                <a:cubicBezTo>
                  <a:pt x="992545" y="2570093"/>
                  <a:pt x="982750" y="2554278"/>
                  <a:pt x="968708" y="2547257"/>
                </a:cubicBezTo>
                <a:cubicBezTo>
                  <a:pt x="947735" y="2536770"/>
                  <a:pt x="925854" y="2527869"/>
                  <a:pt x="903394" y="2521131"/>
                </a:cubicBezTo>
                <a:cubicBezTo>
                  <a:pt x="882128" y="2514751"/>
                  <a:pt x="859499" y="2513911"/>
                  <a:pt x="838079" y="2508069"/>
                </a:cubicBezTo>
                <a:cubicBezTo>
                  <a:pt x="811510" y="2500823"/>
                  <a:pt x="786181" y="2489509"/>
                  <a:pt x="759702" y="2481943"/>
                </a:cubicBezTo>
                <a:lnTo>
                  <a:pt x="668262" y="2455817"/>
                </a:lnTo>
                <a:cubicBezTo>
                  <a:pt x="655073" y="2451860"/>
                  <a:pt x="641111" y="2449441"/>
                  <a:pt x="629074" y="2442754"/>
                </a:cubicBezTo>
                <a:cubicBezTo>
                  <a:pt x="601626" y="2427505"/>
                  <a:pt x="576822" y="2407920"/>
                  <a:pt x="550696" y="2390503"/>
                </a:cubicBezTo>
                <a:lnTo>
                  <a:pt x="472319" y="2338251"/>
                </a:lnTo>
                <a:cubicBezTo>
                  <a:pt x="459256" y="2329543"/>
                  <a:pt x="448362" y="2315934"/>
                  <a:pt x="433131" y="2312126"/>
                </a:cubicBezTo>
                <a:lnTo>
                  <a:pt x="380879" y="2299063"/>
                </a:lnTo>
                <a:cubicBezTo>
                  <a:pt x="276374" y="2229391"/>
                  <a:pt x="402654" y="2320837"/>
                  <a:pt x="315565" y="2233749"/>
                </a:cubicBezTo>
                <a:cubicBezTo>
                  <a:pt x="287819" y="2206003"/>
                  <a:pt x="271186" y="2207310"/>
                  <a:pt x="237188" y="2194560"/>
                </a:cubicBezTo>
                <a:cubicBezTo>
                  <a:pt x="215233" y="2186327"/>
                  <a:pt x="193645" y="2177143"/>
                  <a:pt x="171874" y="2168434"/>
                </a:cubicBezTo>
                <a:cubicBezTo>
                  <a:pt x="163165" y="2155371"/>
                  <a:pt x="156849" y="2140347"/>
                  <a:pt x="145748" y="2129246"/>
                </a:cubicBezTo>
                <a:cubicBezTo>
                  <a:pt x="134646" y="2118145"/>
                  <a:pt x="114880" y="2116433"/>
                  <a:pt x="106559" y="2103120"/>
                </a:cubicBezTo>
                <a:cubicBezTo>
                  <a:pt x="0" y="1932625"/>
                  <a:pt x="149945" y="2094254"/>
                  <a:pt x="41245" y="1985554"/>
                </a:cubicBezTo>
                <a:cubicBezTo>
                  <a:pt x="34745" y="1946554"/>
                  <a:pt x="15119" y="1835370"/>
                  <a:pt x="15119" y="1802674"/>
                </a:cubicBezTo>
                <a:cubicBezTo>
                  <a:pt x="15119" y="1711130"/>
                  <a:pt x="18073" y="1619338"/>
                  <a:pt x="28182" y="1528354"/>
                </a:cubicBezTo>
                <a:cubicBezTo>
                  <a:pt x="31223" y="1500984"/>
                  <a:pt x="45599" y="1476103"/>
                  <a:pt x="54308" y="1449977"/>
                </a:cubicBezTo>
                <a:cubicBezTo>
                  <a:pt x="72336" y="1395895"/>
                  <a:pt x="55915" y="1418427"/>
                  <a:pt x="106559" y="1384663"/>
                </a:cubicBezTo>
                <a:cubicBezTo>
                  <a:pt x="115268" y="1371600"/>
                  <a:pt x="126309" y="1359821"/>
                  <a:pt x="132685" y="1345474"/>
                </a:cubicBezTo>
                <a:cubicBezTo>
                  <a:pt x="156792" y="1291234"/>
                  <a:pt x="160698" y="1257660"/>
                  <a:pt x="171874" y="1201783"/>
                </a:cubicBezTo>
                <a:cubicBezTo>
                  <a:pt x="176228" y="1092926"/>
                  <a:pt x="177441" y="983897"/>
                  <a:pt x="184936" y="875211"/>
                </a:cubicBezTo>
                <a:cubicBezTo>
                  <a:pt x="185271" y="870354"/>
                  <a:pt x="204645" y="793396"/>
                  <a:pt x="211062" y="783771"/>
                </a:cubicBezTo>
                <a:cubicBezTo>
                  <a:pt x="218575" y="772502"/>
                  <a:pt x="271234" y="721670"/>
                  <a:pt x="289439" y="718457"/>
                </a:cubicBezTo>
                <a:cubicBezTo>
                  <a:pt x="476662" y="685417"/>
                  <a:pt x="396119" y="707571"/>
                  <a:pt x="459256" y="692331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4" name="Rovnoramenný trojúhelník 13"/>
          <p:cNvSpPr/>
          <p:nvPr/>
        </p:nvSpPr>
        <p:spPr>
          <a:xfrm>
            <a:off x="2627313" y="3429000"/>
            <a:ext cx="144462" cy="14446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5" name="Pěticípá hvězda 14"/>
          <p:cNvSpPr/>
          <p:nvPr/>
        </p:nvSpPr>
        <p:spPr>
          <a:xfrm>
            <a:off x="3348038" y="3284538"/>
            <a:ext cx="144462" cy="14446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6" name="Pěticípá hvězda 15"/>
          <p:cNvSpPr/>
          <p:nvPr/>
        </p:nvSpPr>
        <p:spPr>
          <a:xfrm>
            <a:off x="4067175" y="3644900"/>
            <a:ext cx="144463" cy="14446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7" name="Pěticípá hvězda 16"/>
          <p:cNvSpPr/>
          <p:nvPr/>
        </p:nvSpPr>
        <p:spPr>
          <a:xfrm flipH="1">
            <a:off x="2987675" y="4508500"/>
            <a:ext cx="163513" cy="14446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4916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 anchor="b"/>
          <a:lstStyle/>
          <a:p>
            <a:pPr eaLnBrk="1" hangingPunct="1"/>
            <a:r>
              <a:rPr lang="cs-CZ" sz="3000" smtClean="0"/>
              <a:t>POKRAČOVÁNÍ</a:t>
            </a:r>
          </a:p>
        </p:txBody>
      </p:sp>
      <p:sp>
        <p:nvSpPr>
          <p:cNvPr id="51202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827088" y="1196975"/>
            <a:ext cx="7467600" cy="50180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800" b="1" i="1" smtClean="0"/>
              <a:t>prostorová koncentrace, úspory z rozsahu</a:t>
            </a:r>
            <a:endParaRPr lang="cs-CZ" sz="2800" b="1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cs-CZ" sz="2800" b="1" smtClean="0">
                <a:solidFill>
                  <a:srgbClr val="FF0000"/>
                </a:solidFill>
              </a:rPr>
              <a:t>aglomerační výhody </a:t>
            </a:r>
            <a:r>
              <a:rPr lang="cs-CZ" sz="2800" smtClean="0"/>
              <a:t>(Weber)</a:t>
            </a:r>
          </a:p>
          <a:p>
            <a:pPr eaLnBrk="1" hangingPunct="1">
              <a:buFont typeface="Wingdings" pitchFamily="2" charset="2"/>
              <a:buChar char="Ø"/>
            </a:pPr>
            <a:endParaRPr lang="cs-CZ" sz="2800" smtClean="0"/>
          </a:p>
          <a:p>
            <a:pPr eaLnBrk="1" hangingPunct="1">
              <a:buFontTx/>
              <a:buNone/>
            </a:pPr>
            <a:r>
              <a:rPr lang="cs-CZ" sz="2800" smtClean="0">
                <a:solidFill>
                  <a:srgbClr val="FF0000"/>
                </a:solidFill>
              </a:rPr>
              <a:t>     </a:t>
            </a:r>
            <a:r>
              <a:rPr lang="cs-CZ" sz="2800" smtClean="0"/>
              <a:t>úspora některých nákladů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</a:t>
            </a:r>
            <a:r>
              <a:rPr lang="cs-CZ" sz="2800" i="1" smtClean="0"/>
              <a:t>disperse</a:t>
            </a:r>
            <a:r>
              <a:rPr lang="cs-CZ" sz="2800" smtClean="0"/>
              <a:t> vs . aglomerace (rozptýlení vs. soustředění)</a:t>
            </a:r>
          </a:p>
          <a:p>
            <a:pPr eaLnBrk="1" hangingPunct="1">
              <a:buFontTx/>
              <a:buNone/>
            </a:pPr>
            <a:endParaRPr lang="cs-CZ" sz="2800" smtClean="0"/>
          </a:p>
          <a:p>
            <a:pPr eaLnBrk="1" hangingPunct="1">
              <a:buFontTx/>
              <a:buNone/>
            </a:pPr>
            <a:endParaRPr lang="cs-CZ" sz="2800" smtClean="0"/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            </a:t>
            </a:r>
          </a:p>
          <a:p>
            <a:pPr eaLnBrk="1" hangingPunct="1">
              <a:buFontTx/>
              <a:buNone/>
            </a:pPr>
            <a:r>
              <a:rPr lang="cs-CZ" sz="2800" b="1" smtClean="0"/>
              <a:t>                                                   </a:t>
            </a:r>
          </a:p>
          <a:p>
            <a:pPr eaLnBrk="1" hangingPunct="1">
              <a:buFontTx/>
              <a:buNone/>
            </a:pPr>
            <a:r>
              <a:rPr lang="cs-CZ" sz="2800" b="1" smtClean="0"/>
              <a:t>                                                        koncentrace</a:t>
            </a:r>
          </a:p>
          <a:p>
            <a:pPr eaLnBrk="1" hangingPunct="1">
              <a:buFontTx/>
              <a:buNone/>
            </a:pPr>
            <a:r>
              <a:rPr lang="cs-CZ" sz="2800" b="1" smtClean="0"/>
              <a:t>                                                         kooperace</a:t>
            </a:r>
            <a:endParaRPr lang="cs-CZ" sz="2800" smtClean="0"/>
          </a:p>
        </p:txBody>
      </p:sp>
      <p:sp>
        <p:nvSpPr>
          <p:cNvPr id="4" name="Elipsa 3"/>
          <p:cNvSpPr/>
          <p:nvPr/>
        </p:nvSpPr>
        <p:spPr>
          <a:xfrm>
            <a:off x="2051050" y="5229225"/>
            <a:ext cx="360363" cy="338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" name="Elipsa 4"/>
          <p:cNvSpPr/>
          <p:nvPr/>
        </p:nvSpPr>
        <p:spPr>
          <a:xfrm>
            <a:off x="1331913" y="3789363"/>
            <a:ext cx="287337" cy="2873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7" name="Elipsa 6"/>
          <p:cNvSpPr/>
          <p:nvPr/>
        </p:nvSpPr>
        <p:spPr>
          <a:xfrm>
            <a:off x="2843213" y="3644900"/>
            <a:ext cx="360362" cy="338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5148263" y="3357563"/>
            <a:ext cx="215900" cy="215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9" name="Elipsa 8"/>
          <p:cNvSpPr/>
          <p:nvPr/>
        </p:nvSpPr>
        <p:spPr>
          <a:xfrm>
            <a:off x="5364163" y="3141663"/>
            <a:ext cx="215900" cy="215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" name="Elipsa 9"/>
          <p:cNvSpPr/>
          <p:nvPr/>
        </p:nvSpPr>
        <p:spPr>
          <a:xfrm>
            <a:off x="5508625" y="3429000"/>
            <a:ext cx="215900" cy="215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5120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ctrTitle" idx="4294967295"/>
          </p:nvPr>
        </p:nvSpPr>
        <p:spPr>
          <a:xfrm>
            <a:off x="2268538" y="908050"/>
            <a:ext cx="6172200" cy="1893888"/>
          </a:xfrm>
        </p:spPr>
        <p:txBody>
          <a:bodyPr anchor="b"/>
          <a:lstStyle/>
          <a:p>
            <a:pPr eaLnBrk="1" hangingPunct="1"/>
            <a:r>
              <a:rPr lang="cs-CZ" b="1" smtClean="0">
                <a:solidFill>
                  <a:srgbClr val="FF0000"/>
                </a:solidFill>
              </a:rPr>
              <a:t>REGIONÁLNÍ A MUNICIPÁLNÍ EKONOMIE</a:t>
            </a:r>
          </a:p>
        </p:txBody>
      </p:sp>
      <p:sp>
        <p:nvSpPr>
          <p:cNvPr id="16386" name="Podnadpis 2"/>
          <p:cNvSpPr>
            <a:spLocks noGrp="1"/>
          </p:cNvSpPr>
          <p:nvPr>
            <p:ph type="subTitle" idx="4294967295"/>
          </p:nvPr>
        </p:nvSpPr>
        <p:spPr>
          <a:xfrm>
            <a:off x="2268538" y="3573463"/>
            <a:ext cx="6172200" cy="27368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cs-CZ" sz="2800" b="1" smtClean="0">
              <a:solidFill>
                <a:schemeClr val="tx2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cs-CZ" sz="2800" b="1" smtClean="0">
                <a:solidFill>
                  <a:schemeClr val="tx2"/>
                </a:solidFill>
              </a:rPr>
              <a:t>Vysoká škola regionálního rozvoje</a:t>
            </a:r>
          </a:p>
          <a:p>
            <a:pPr marL="0" indent="0" eaLnBrk="1" hangingPunct="1">
              <a:buFontTx/>
              <a:buNone/>
            </a:pPr>
            <a:endParaRPr lang="cs-CZ" sz="2800" b="1" smtClean="0">
              <a:solidFill>
                <a:schemeClr val="tx2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cs-CZ" sz="2800" b="1" u="sng" smtClean="0">
                <a:solidFill>
                  <a:schemeClr val="tx2"/>
                </a:solidFill>
              </a:rPr>
              <a:t>Přednášející:</a:t>
            </a:r>
          </a:p>
          <a:p>
            <a:pPr marL="0" indent="0" eaLnBrk="1" hangingPunct="1">
              <a:buFontTx/>
              <a:buNone/>
            </a:pPr>
            <a:r>
              <a:rPr lang="cs-CZ" sz="2800" b="1" smtClean="0">
                <a:solidFill>
                  <a:schemeClr val="tx2"/>
                </a:solidFill>
              </a:rPr>
              <a:t>Ing. Václav Kupka, CSc.</a:t>
            </a:r>
          </a:p>
        </p:txBody>
      </p:sp>
      <p:pic>
        <p:nvPicPr>
          <p:cNvPr id="1638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77025" y="0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Nadpis 1"/>
          <p:cNvSpPr>
            <a:spLocks noGrp="1"/>
          </p:cNvSpPr>
          <p:nvPr>
            <p:ph type="title" idx="4294967295"/>
          </p:nvPr>
        </p:nvSpPr>
        <p:spPr>
          <a:xfrm>
            <a:off x="457200" y="333375"/>
            <a:ext cx="7467600" cy="935038"/>
          </a:xfrm>
        </p:spPr>
        <p:txBody>
          <a:bodyPr anchor="b"/>
          <a:lstStyle/>
          <a:p>
            <a:pPr eaLnBrk="1" hangingPunct="1"/>
            <a:r>
              <a:rPr lang="cs-CZ" sz="4500" b="1" smtClean="0">
                <a:solidFill>
                  <a:srgbClr val="FF0000"/>
                </a:solidFill>
              </a:rPr>
              <a:t>   </a:t>
            </a:r>
            <a:br>
              <a:rPr lang="cs-CZ" sz="4500" b="1" smtClean="0">
                <a:solidFill>
                  <a:srgbClr val="FF0000"/>
                </a:solidFill>
              </a:rPr>
            </a:br>
            <a:r>
              <a:rPr lang="cs-CZ" sz="4500" b="1" smtClean="0">
                <a:solidFill>
                  <a:srgbClr val="FF0000"/>
                </a:solidFill>
              </a:rPr>
              <a:t/>
            </a:r>
            <a:br>
              <a:rPr lang="cs-CZ" sz="4500" b="1" smtClean="0">
                <a:solidFill>
                  <a:srgbClr val="FF0000"/>
                </a:solidFill>
              </a:rPr>
            </a:br>
            <a:r>
              <a:rPr lang="cs-CZ" sz="4500" b="1" smtClean="0">
                <a:solidFill>
                  <a:srgbClr val="FF0000"/>
                </a:solidFill>
              </a:rPr>
              <a:t/>
            </a:r>
            <a:br>
              <a:rPr lang="cs-CZ" sz="4500" b="1" smtClean="0">
                <a:solidFill>
                  <a:srgbClr val="FF0000"/>
                </a:solidFill>
              </a:rPr>
            </a:br>
            <a:r>
              <a:rPr lang="cs-CZ" sz="4500" b="1" smtClean="0">
                <a:solidFill>
                  <a:srgbClr val="FF0000"/>
                </a:solidFill>
              </a:rPr>
              <a:t/>
            </a:r>
            <a:br>
              <a:rPr lang="cs-CZ" sz="4500" b="1" smtClean="0">
                <a:solidFill>
                  <a:srgbClr val="FF0000"/>
                </a:solidFill>
              </a:rPr>
            </a:br>
            <a:r>
              <a:rPr lang="cs-CZ" sz="2400" b="1" smtClean="0">
                <a:solidFill>
                  <a:srgbClr val="FF0000"/>
                </a:solidFill>
              </a:rPr>
              <a:t>LOKALIZACE DOMÁCNOSTÍ</a:t>
            </a:r>
            <a:r>
              <a:rPr lang="cs-CZ" sz="4500" b="1" smtClean="0">
                <a:solidFill>
                  <a:srgbClr val="FF0000"/>
                </a:solidFill>
              </a:rPr>
              <a:t/>
            </a:r>
            <a:br>
              <a:rPr lang="cs-CZ" sz="4500" b="1" smtClean="0">
                <a:solidFill>
                  <a:srgbClr val="FF0000"/>
                </a:solidFill>
              </a:rPr>
            </a:br>
            <a:endParaRPr lang="cs-CZ" sz="4500" smtClean="0">
              <a:solidFill>
                <a:srgbClr val="FF0000"/>
              </a:solidFill>
            </a:endParaRPr>
          </a:p>
        </p:txBody>
      </p:sp>
      <p:sp>
        <p:nvSpPr>
          <p:cNvPr id="53250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395288" y="908050"/>
            <a:ext cx="7467600" cy="48021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800" smtClean="0"/>
              <a:t>     jednotlivec, domácnost</a:t>
            </a:r>
          </a:p>
          <a:p>
            <a:pPr eaLnBrk="1" hangingPunct="1">
              <a:buFontTx/>
              <a:buNone/>
            </a:pPr>
            <a:endParaRPr lang="cs-CZ" sz="2800" smtClean="0"/>
          </a:p>
          <a:p>
            <a:pPr eaLnBrk="1" hangingPunct="1">
              <a:buFont typeface="Wingdings" pitchFamily="2" charset="2"/>
              <a:buChar char="Ø"/>
            </a:pPr>
            <a:r>
              <a:rPr lang="cs-CZ" sz="2800" smtClean="0"/>
              <a:t> </a:t>
            </a:r>
            <a:r>
              <a:rPr lang="cs-CZ" sz="2800" b="1" smtClean="0"/>
              <a:t>lokalizační faktory (specifika)</a:t>
            </a:r>
            <a:r>
              <a:rPr lang="cs-CZ" sz="2800" smtClean="0"/>
              <a:t>: 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</a:t>
            </a:r>
            <a:r>
              <a:rPr lang="cs-CZ" sz="2400" smtClean="0"/>
              <a:t>rozptýlení (disperse)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 lokální rozdíly 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 mobilita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 aglomerační výhody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800" smtClean="0"/>
              <a:t>mobilita = </a:t>
            </a:r>
            <a:r>
              <a:rPr lang="cs-CZ" sz="2800" b="1" smtClean="0">
                <a:solidFill>
                  <a:srgbClr val="FF0000"/>
                </a:solidFill>
              </a:rPr>
              <a:t>migrace</a:t>
            </a:r>
          </a:p>
          <a:p>
            <a:pPr eaLnBrk="1" hangingPunct="1">
              <a:buFontTx/>
              <a:buNone/>
            </a:pPr>
            <a:r>
              <a:rPr lang="cs-CZ" sz="2800" b="1" smtClean="0">
                <a:solidFill>
                  <a:srgbClr val="FF0000"/>
                </a:solidFill>
              </a:rPr>
              <a:t>                       </a:t>
            </a:r>
            <a:r>
              <a:rPr lang="cs-CZ" sz="2400" b="1" smtClean="0"/>
              <a:t>dočasná</a:t>
            </a:r>
          </a:p>
          <a:p>
            <a:pPr eaLnBrk="1" hangingPunct="1">
              <a:buFontTx/>
              <a:buNone/>
            </a:pPr>
            <a:r>
              <a:rPr lang="cs-CZ" sz="2400" b="1" smtClean="0"/>
              <a:t>                          trvalá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800" smtClean="0"/>
              <a:t>motivace k migraci (náklady a výnosy)</a:t>
            </a:r>
          </a:p>
        </p:txBody>
      </p:sp>
      <p:pic>
        <p:nvPicPr>
          <p:cNvPr id="5325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561975"/>
          </a:xfrm>
        </p:spPr>
        <p:txBody>
          <a:bodyPr anchor="b"/>
          <a:lstStyle/>
          <a:p>
            <a:pPr eaLnBrk="1" hangingPunct="1"/>
            <a:r>
              <a:rPr lang="cs-CZ" smtClean="0"/>
              <a:t>  </a:t>
            </a:r>
            <a:r>
              <a:rPr lang="cs-CZ" sz="3000" smtClean="0"/>
              <a:t>POKRAČOVÁNÍ</a:t>
            </a:r>
            <a:endParaRPr lang="cs-CZ" smtClean="0"/>
          </a:p>
        </p:txBody>
      </p:sp>
      <p:sp>
        <p:nvSpPr>
          <p:cNvPr id="55298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755650" y="1052513"/>
            <a:ext cx="7467600" cy="53784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cs-CZ" sz="2000" b="1" smtClean="0"/>
              <a:t>migrace jako investice („do lidského kapitálu“)</a:t>
            </a:r>
          </a:p>
          <a:p>
            <a:pPr eaLnBrk="1" hangingPunct="1"/>
            <a:r>
              <a:rPr lang="cs-CZ" sz="2000" smtClean="0"/>
              <a:t>   náklady </a:t>
            </a:r>
            <a:r>
              <a:rPr lang="cs-CZ" sz="2000" b="1" smtClean="0"/>
              <a:t>(C), </a:t>
            </a:r>
            <a:r>
              <a:rPr lang="cs-CZ" sz="2000" smtClean="0"/>
              <a:t>přímé a </a:t>
            </a:r>
            <a:r>
              <a:rPr lang="cs-CZ" sz="2000" i="1" smtClean="0"/>
              <a:t>obětované příležitosti</a:t>
            </a:r>
          </a:p>
          <a:p>
            <a:pPr eaLnBrk="1" hangingPunct="1"/>
            <a:r>
              <a:rPr lang="cs-CZ" sz="2000" b="1" smtClean="0"/>
              <a:t>   </a:t>
            </a:r>
            <a:r>
              <a:rPr lang="cs-CZ" sz="2000" smtClean="0"/>
              <a:t>výhody nové příležitosti </a:t>
            </a:r>
            <a:r>
              <a:rPr lang="cs-CZ" sz="2000" b="1" smtClean="0"/>
              <a:t>(E)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cs-CZ" sz="2000" b="1" smtClean="0"/>
              <a:t>   faktor času (t), </a:t>
            </a:r>
            <a:r>
              <a:rPr lang="cs-CZ" sz="2000" smtClean="0"/>
              <a:t>očekávaná doba výhody </a:t>
            </a:r>
            <a:r>
              <a:rPr lang="cs-CZ" sz="2000" b="1" smtClean="0"/>
              <a:t>(t=N)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cs-CZ" sz="2000" smtClean="0"/>
              <a:t>   přepočet na srovnatelnou úroveň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-  </a:t>
            </a:r>
            <a:r>
              <a:rPr lang="cs-CZ" sz="2000" b="1" smtClean="0"/>
              <a:t>přítomná hodnota Vp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-  </a:t>
            </a:r>
            <a:r>
              <a:rPr lang="cs-CZ" sz="2000" smtClean="0"/>
              <a:t>diskontování (opak úročení), diskontní sazba </a:t>
            </a:r>
            <a:r>
              <a:rPr lang="cs-CZ" sz="2000" b="1" smtClean="0"/>
              <a:t>(i)                                     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cs-CZ" sz="2000" b="1" smtClean="0"/>
              <a:t>   </a:t>
            </a:r>
            <a:r>
              <a:rPr lang="cs-CZ" sz="2000" b="1" smtClean="0">
                <a:solidFill>
                  <a:srgbClr val="FF0000"/>
                </a:solidFill>
              </a:rPr>
              <a:t>formule Vp</a:t>
            </a:r>
            <a:endParaRPr lang="cs-CZ" sz="2000" b="1" smtClean="0"/>
          </a:p>
          <a:p>
            <a:pPr eaLnBrk="1" hangingPunct="1">
              <a:buFont typeface="Wingdings" pitchFamily="2" charset="2"/>
              <a:buChar char="§"/>
            </a:pPr>
            <a:r>
              <a:rPr lang="cs-CZ" sz="2000" smtClean="0"/>
              <a:t>   faktory mobility - vzdálenost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-  regionální rozdíly (příjmový diferenciál)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-  náklady obětované příležitosti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-  osobní dispozice a omezení</a:t>
            </a:r>
          </a:p>
          <a:p>
            <a:pPr eaLnBrk="1" hangingPunct="1">
              <a:buFont typeface="Wingdings" pitchFamily="2" charset="2"/>
              <a:buChar char="§"/>
            </a:pPr>
            <a:endParaRPr lang="cs-CZ" sz="2000" smtClean="0"/>
          </a:p>
          <a:p>
            <a:pPr eaLnBrk="1" hangingPunct="1">
              <a:buFont typeface="Wingdings" pitchFamily="2" charset="2"/>
              <a:buChar char="§"/>
            </a:pPr>
            <a:endParaRPr lang="cs-CZ" sz="2800" b="1" smtClean="0"/>
          </a:p>
          <a:p>
            <a:pPr eaLnBrk="1" hangingPunct="1">
              <a:buFontTx/>
              <a:buNone/>
            </a:pPr>
            <a:r>
              <a:rPr lang="cs-CZ" sz="2800" b="1" smtClean="0"/>
              <a:t>           </a:t>
            </a:r>
          </a:p>
          <a:p>
            <a:pPr eaLnBrk="1" hangingPunct="1">
              <a:buFontTx/>
              <a:buNone/>
            </a:pPr>
            <a:endParaRPr lang="cs-CZ" smtClean="0"/>
          </a:p>
        </p:txBody>
      </p:sp>
      <p:pic>
        <p:nvPicPr>
          <p:cNvPr id="5529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7467600" cy="1209675"/>
          </a:xfrm>
        </p:spPr>
        <p:txBody>
          <a:bodyPr anchor="b"/>
          <a:lstStyle/>
          <a:p>
            <a:pPr eaLnBrk="1" hangingPunct="1"/>
            <a:r>
              <a:rPr lang="cs-CZ" b="1" smtClean="0">
                <a:solidFill>
                  <a:srgbClr val="FF0000"/>
                </a:solidFill>
              </a:rPr>
              <a:t>    LOKALIZACE VEŘEJNÝCH INSTITUCÍ </a:t>
            </a:r>
            <a:endParaRPr lang="cs-CZ" smtClean="0">
              <a:solidFill>
                <a:srgbClr val="FF0000"/>
              </a:solidFill>
            </a:endParaRPr>
          </a:p>
        </p:txBody>
      </p:sp>
      <p:sp>
        <p:nvSpPr>
          <p:cNvPr id="57346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323850" y="1628775"/>
            <a:ext cx="7467600" cy="487362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cs-CZ" sz="2800" smtClean="0"/>
          </a:p>
          <a:p>
            <a:pPr eaLnBrk="1" hangingPunct="1">
              <a:buFont typeface="Wingdings" pitchFamily="2" charset="2"/>
              <a:buChar char="Ø"/>
            </a:pPr>
            <a:r>
              <a:rPr lang="cs-CZ" sz="2800" b="1" smtClean="0"/>
              <a:t>    </a:t>
            </a:r>
            <a:r>
              <a:rPr lang="cs-CZ" sz="2800" smtClean="0"/>
              <a:t>orgány veřejné správy, instituce veřejného sektoru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800" b="1" smtClean="0"/>
              <a:t>    lokalizační faktory</a:t>
            </a:r>
          </a:p>
          <a:p>
            <a:pPr eaLnBrk="1" hangingPunct="1">
              <a:buFontTx/>
              <a:buNone/>
            </a:pPr>
            <a:r>
              <a:rPr lang="cs-CZ" sz="2800" b="1" smtClean="0"/>
              <a:t>                        </a:t>
            </a:r>
            <a:r>
              <a:rPr lang="cs-CZ" sz="2800" smtClean="0"/>
              <a:t>disperse („co nejblíže občanovi“)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aglomerační výhody (odbornost)</a:t>
            </a:r>
          </a:p>
          <a:p>
            <a:pPr eaLnBrk="1" hangingPunct="1">
              <a:buFontTx/>
              <a:buNone/>
            </a:pPr>
            <a:r>
              <a:rPr lang="cs-CZ" sz="2400" smtClean="0">
                <a:solidFill>
                  <a:srgbClr val="FF0000"/>
                </a:solidFill>
              </a:rPr>
              <a:t>                            </a:t>
            </a:r>
            <a:r>
              <a:rPr lang="cs-CZ" sz="2400" b="1" smtClean="0">
                <a:solidFill>
                  <a:srgbClr val="FF0000"/>
                </a:solidFill>
              </a:rPr>
              <a:t>subsidiarita</a:t>
            </a:r>
          </a:p>
          <a:p>
            <a:pPr eaLnBrk="1" hangingPunct="1">
              <a:buFontTx/>
              <a:buNone/>
            </a:pPr>
            <a:r>
              <a:rPr lang="cs-CZ" sz="2400" b="1" smtClean="0"/>
              <a:t>                           </a:t>
            </a:r>
            <a:r>
              <a:rPr lang="cs-CZ" sz="2400" smtClean="0"/>
              <a:t>lokální rozdíly (historické, struktura osídlení a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                               demografická struktura aj.)</a:t>
            </a:r>
          </a:p>
          <a:p>
            <a:pPr eaLnBrk="1" hangingPunct="1">
              <a:buFontTx/>
              <a:buNone/>
            </a:pPr>
            <a:endParaRPr lang="cs-CZ" b="1" smtClean="0"/>
          </a:p>
          <a:p>
            <a:pPr eaLnBrk="1" hangingPunct="1">
              <a:buFontTx/>
              <a:buNone/>
            </a:pPr>
            <a:r>
              <a:rPr lang="cs-CZ" b="1" smtClean="0"/>
              <a:t> </a:t>
            </a:r>
          </a:p>
        </p:txBody>
      </p:sp>
      <p:pic>
        <p:nvPicPr>
          <p:cNvPr id="5734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57200" y="1724025"/>
            <a:ext cx="7467600" cy="4873625"/>
          </a:xfrm>
          <a:solidFill>
            <a:schemeClr val="accent1"/>
          </a:solidFill>
        </p:spPr>
        <p:txBody>
          <a:bodyPr/>
          <a:lstStyle/>
          <a:p>
            <a:pPr eaLnBrk="1" hangingPunct="1"/>
            <a:endParaRPr lang="cs-CZ" smtClean="0"/>
          </a:p>
          <a:p>
            <a:pPr eaLnBrk="1" hangingPunct="1">
              <a:buFontTx/>
              <a:buNone/>
            </a:pPr>
            <a:r>
              <a:rPr lang="cs-CZ" sz="4800" smtClean="0"/>
              <a:t>  (4) MIKRO</a:t>
            </a:r>
          </a:p>
          <a:p>
            <a:pPr eaLnBrk="1" hangingPunct="1">
              <a:buFontTx/>
              <a:buNone/>
            </a:pPr>
            <a:r>
              <a:rPr lang="cs-CZ" sz="4800" smtClean="0"/>
              <a:t>       Prostorové stránky trhu</a:t>
            </a:r>
          </a:p>
        </p:txBody>
      </p:sp>
      <p:pic>
        <p:nvPicPr>
          <p:cNvPr id="59394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Nadpis 1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cs-CZ" b="1" smtClean="0">
                <a:solidFill>
                  <a:srgbClr val="FF0000"/>
                </a:solidFill>
              </a:rPr>
              <a:t>   </a:t>
            </a:r>
            <a:r>
              <a:rPr lang="cs-CZ" sz="2400" b="1" smtClean="0">
                <a:solidFill>
                  <a:srgbClr val="FF0000"/>
                </a:solidFill>
              </a:rPr>
              <a:t>ANALÝZA TRHU – </a:t>
            </a:r>
            <a:br>
              <a:rPr lang="cs-CZ" sz="2400" b="1" smtClean="0">
                <a:solidFill>
                  <a:srgbClr val="FF0000"/>
                </a:solidFill>
              </a:rPr>
            </a:br>
            <a:r>
              <a:rPr lang="cs-CZ" sz="2400" b="1" smtClean="0">
                <a:solidFill>
                  <a:srgbClr val="FF0000"/>
                </a:solidFill>
              </a:rPr>
              <a:t>      ZÁKLADNÍ STAVEBNÍ KAMENY</a:t>
            </a:r>
          </a:p>
        </p:txBody>
      </p:sp>
      <p:sp>
        <p:nvSpPr>
          <p:cNvPr id="61442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539750" y="1557338"/>
            <a:ext cx="7467600" cy="4873625"/>
          </a:xfrm>
        </p:spPr>
        <p:txBody>
          <a:bodyPr/>
          <a:lstStyle/>
          <a:p>
            <a:pPr eaLnBrk="1" hangingPunct="1"/>
            <a:r>
              <a:rPr lang="cs-CZ" sz="2800" b="1" smtClean="0">
                <a:solidFill>
                  <a:srgbClr val="FF0000"/>
                </a:solidFill>
              </a:rPr>
              <a:t>Poptávka</a:t>
            </a:r>
            <a:r>
              <a:rPr lang="cs-CZ" sz="2800" smtClean="0">
                <a:solidFill>
                  <a:srgbClr val="FF0000"/>
                </a:solidFill>
              </a:rPr>
              <a:t> </a:t>
            </a:r>
            <a:r>
              <a:rPr lang="cs-CZ" sz="2800" smtClean="0"/>
              <a:t>(koupěschopná, efektivní) vs. potřeba</a:t>
            </a:r>
          </a:p>
          <a:p>
            <a:pPr eaLnBrk="1" hangingPunct="1">
              <a:buFontTx/>
              <a:buNone/>
            </a:pPr>
            <a:r>
              <a:rPr lang="cs-CZ" sz="2800" b="1" smtClean="0"/>
              <a:t>       </a:t>
            </a:r>
            <a:r>
              <a:rPr lang="cs-CZ" sz="2800" smtClean="0"/>
              <a:t>veličina, funkce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sklon, elasticita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posun</a:t>
            </a:r>
          </a:p>
          <a:p>
            <a:pPr eaLnBrk="1" hangingPunct="1">
              <a:buFontTx/>
              <a:buNone/>
            </a:pPr>
            <a:r>
              <a:rPr lang="cs-CZ" sz="2800" smtClean="0"/>
              <a:t>Typy poptávky: individuální, tržní a agregátní</a:t>
            </a:r>
          </a:p>
          <a:p>
            <a:pPr eaLnBrk="1" hangingPunct="1">
              <a:buFont typeface="Courier New" pitchFamily="49" charset="0"/>
              <a:buChar char="o"/>
            </a:pPr>
            <a:r>
              <a:rPr lang="cs-CZ" sz="2800" b="1" smtClean="0"/>
              <a:t>Poptávka v prostoru (regionální):</a:t>
            </a:r>
            <a:r>
              <a:rPr lang="cs-CZ" sz="2800" smtClean="0"/>
              <a:t>                                                      </a:t>
            </a:r>
          </a:p>
        </p:txBody>
      </p:sp>
      <p:sp>
        <p:nvSpPr>
          <p:cNvPr id="61443" name="Obdélník 3"/>
          <p:cNvSpPr>
            <a:spLocks noChangeArrowheads="1"/>
          </p:cNvSpPr>
          <p:nvPr/>
        </p:nvSpPr>
        <p:spPr bwMode="auto">
          <a:xfrm>
            <a:off x="2339975" y="4941888"/>
            <a:ext cx="45720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cs-CZ" i="1"/>
              <a:t> vnitřní</a:t>
            </a:r>
          </a:p>
          <a:p>
            <a:pPr>
              <a:buFontTx/>
              <a:buChar char="-"/>
            </a:pPr>
            <a:r>
              <a:rPr lang="cs-CZ" i="1"/>
              <a:t> soustředná</a:t>
            </a:r>
          </a:p>
          <a:p>
            <a:pPr>
              <a:buFontTx/>
              <a:buChar char="-"/>
            </a:pPr>
            <a:r>
              <a:rPr lang="cs-CZ" i="1"/>
              <a:t> neohraničená</a:t>
            </a:r>
          </a:p>
          <a:p>
            <a:pPr>
              <a:buFont typeface="Wingdings" pitchFamily="2" charset="2"/>
              <a:buNone/>
            </a:pPr>
            <a:r>
              <a:rPr lang="cs-CZ" i="1"/>
              <a:t>- produkční</a:t>
            </a:r>
          </a:p>
          <a:p>
            <a:pPr>
              <a:buFont typeface="Wingdings" pitchFamily="2" charset="2"/>
              <a:buNone/>
            </a:pPr>
            <a:r>
              <a:rPr lang="cs-CZ" i="1"/>
              <a:t>	</a:t>
            </a:r>
          </a:p>
        </p:txBody>
      </p:sp>
      <p:sp>
        <p:nvSpPr>
          <p:cNvPr id="5" name="Obdélník 4"/>
          <p:cNvSpPr/>
          <p:nvPr/>
        </p:nvSpPr>
        <p:spPr>
          <a:xfrm>
            <a:off x="6696075" y="4797425"/>
            <a:ext cx="2447925" cy="7191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/>
                </a:solidFill>
              </a:rPr>
              <a:t>vliv</a:t>
            </a:r>
            <a:r>
              <a:rPr lang="cs-CZ" dirty="0"/>
              <a:t> </a:t>
            </a:r>
            <a:r>
              <a:rPr lang="cs-CZ" dirty="0">
                <a:solidFill>
                  <a:schemeClr val="tx1"/>
                </a:solidFill>
              </a:rPr>
              <a:t>na regionální ekonomiku</a:t>
            </a:r>
          </a:p>
        </p:txBody>
      </p:sp>
      <p:sp>
        <p:nvSpPr>
          <p:cNvPr id="6" name="Pravá složená závorka 5"/>
          <p:cNvSpPr/>
          <p:nvPr/>
        </p:nvSpPr>
        <p:spPr>
          <a:xfrm>
            <a:off x="6156325" y="4221163"/>
            <a:ext cx="360363" cy="18002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61446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Nadpis 1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cs-CZ" smtClean="0">
                <a:solidFill>
                  <a:srgbClr val="0000CC"/>
                </a:solidFill>
              </a:rPr>
              <a:t>        POPTÁVKOVÉ FUNKCE</a:t>
            </a:r>
          </a:p>
        </p:txBody>
      </p:sp>
      <p:sp>
        <p:nvSpPr>
          <p:cNvPr id="63490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pSp>
        <p:nvGrpSpPr>
          <p:cNvPr id="63491" name="Group 1"/>
          <p:cNvGrpSpPr>
            <a:grpSpLocks noChangeAspect="1"/>
          </p:cNvGrpSpPr>
          <p:nvPr/>
        </p:nvGrpSpPr>
        <p:grpSpPr bwMode="auto">
          <a:xfrm>
            <a:off x="1000125" y="1500188"/>
            <a:ext cx="6929438" cy="5127625"/>
            <a:chOff x="2213" y="8918"/>
            <a:chExt cx="7200" cy="5328"/>
          </a:xfrm>
        </p:grpSpPr>
        <p:sp>
          <p:nvSpPr>
            <p:cNvPr id="63503" name="AutoShape 32"/>
            <p:cNvSpPr>
              <a:spLocks noChangeAspect="1" noChangeArrowheads="1" noTextEdit="1"/>
            </p:cNvSpPr>
            <p:nvPr/>
          </p:nvSpPr>
          <p:spPr bwMode="auto">
            <a:xfrm>
              <a:off x="2213" y="8918"/>
              <a:ext cx="7200" cy="5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grpSp>
          <p:nvGrpSpPr>
            <p:cNvPr id="63504" name="Group 2"/>
            <p:cNvGrpSpPr>
              <a:grpSpLocks/>
            </p:cNvGrpSpPr>
            <p:nvPr/>
          </p:nvGrpSpPr>
          <p:grpSpPr bwMode="auto">
            <a:xfrm>
              <a:off x="2357" y="9062"/>
              <a:ext cx="6336" cy="4752"/>
              <a:chOff x="2357" y="9062"/>
              <a:chExt cx="6336" cy="4752"/>
            </a:xfrm>
          </p:grpSpPr>
          <p:sp>
            <p:nvSpPr>
              <p:cNvPr id="63505" name="Line 31"/>
              <p:cNvSpPr>
                <a:spLocks noChangeShapeType="1"/>
              </p:cNvSpPr>
              <p:nvPr/>
            </p:nvSpPr>
            <p:spPr bwMode="auto">
              <a:xfrm>
                <a:off x="2933" y="9062"/>
                <a:ext cx="1" cy="18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3506" name="Text Box 30"/>
              <p:cNvSpPr txBox="1">
                <a:spLocks noChangeArrowheads="1"/>
              </p:cNvSpPr>
              <p:nvPr/>
            </p:nvSpPr>
            <p:spPr bwMode="auto">
              <a:xfrm>
                <a:off x="4373" y="10934"/>
                <a:ext cx="432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Q</a:t>
                </a:r>
                <a:endParaRPr lang="cs-CZ">
                  <a:latin typeface="Century Schoolbook" pitchFamily="18" charset="0"/>
                </a:endParaRPr>
              </a:p>
            </p:txBody>
          </p:sp>
          <p:grpSp>
            <p:nvGrpSpPr>
              <p:cNvPr id="63507" name="Group 25"/>
              <p:cNvGrpSpPr>
                <a:grpSpLocks/>
              </p:cNvGrpSpPr>
              <p:nvPr/>
            </p:nvGrpSpPr>
            <p:grpSpPr bwMode="auto">
              <a:xfrm>
                <a:off x="2645" y="9062"/>
                <a:ext cx="2304" cy="1873"/>
                <a:chOff x="2357" y="8918"/>
                <a:chExt cx="2304" cy="1873"/>
              </a:xfrm>
            </p:grpSpPr>
            <p:sp>
              <p:nvSpPr>
                <p:cNvPr id="63530" name="Line 29"/>
                <p:cNvSpPr>
                  <a:spLocks noChangeShapeType="1"/>
                </p:cNvSpPr>
                <p:nvPr/>
              </p:nvSpPr>
              <p:spPr bwMode="auto">
                <a:xfrm>
                  <a:off x="2645" y="10790"/>
                  <a:ext cx="2016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3531" name="Line 28"/>
                <p:cNvSpPr>
                  <a:spLocks noChangeShapeType="1"/>
                </p:cNvSpPr>
                <p:nvPr/>
              </p:nvSpPr>
              <p:spPr bwMode="auto">
                <a:xfrm>
                  <a:off x="2789" y="9206"/>
                  <a:ext cx="1440" cy="144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3532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357" y="8918"/>
                  <a:ext cx="288" cy="43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cs-CZ" sz="1200">
                      <a:latin typeface="Century Schoolbook" pitchFamily="18" charset="0"/>
                      <a:cs typeface="Times New Roman" pitchFamily="18" charset="0"/>
                    </a:rPr>
                    <a:t>P</a:t>
                  </a:r>
                  <a:endParaRPr lang="cs-CZ">
                    <a:latin typeface="Century Schoolbook" pitchFamily="18" charset="0"/>
                  </a:endParaRPr>
                </a:p>
              </p:txBody>
            </p:sp>
            <p:sp>
              <p:nvSpPr>
                <p:cNvPr id="63533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81" y="9813"/>
                  <a:ext cx="432" cy="4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cs-CZ" sz="1200">
                      <a:latin typeface="Century Schoolbook" pitchFamily="18" charset="0"/>
                      <a:cs typeface="Times New Roman" pitchFamily="18" charset="0"/>
                    </a:rPr>
                    <a:t>d</a:t>
                  </a:r>
                  <a:endParaRPr lang="cs-CZ">
                    <a:latin typeface="Century Schoolbook" pitchFamily="18" charset="0"/>
                  </a:endParaRPr>
                </a:p>
              </p:txBody>
            </p:sp>
          </p:grpSp>
          <p:sp>
            <p:nvSpPr>
              <p:cNvPr id="63508" name="Line 24"/>
              <p:cNvSpPr>
                <a:spLocks noChangeShapeType="1"/>
              </p:cNvSpPr>
              <p:nvPr/>
            </p:nvSpPr>
            <p:spPr bwMode="auto">
              <a:xfrm>
                <a:off x="6677" y="10934"/>
                <a:ext cx="2016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3509" name="Line 23"/>
              <p:cNvSpPr>
                <a:spLocks noChangeShapeType="1"/>
              </p:cNvSpPr>
              <p:nvPr/>
            </p:nvSpPr>
            <p:spPr bwMode="auto">
              <a:xfrm>
                <a:off x="7632" y="9215"/>
                <a:ext cx="1" cy="15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3510" name="Text Box 22"/>
              <p:cNvSpPr txBox="1">
                <a:spLocks noChangeArrowheads="1"/>
              </p:cNvSpPr>
              <p:nvPr/>
            </p:nvSpPr>
            <p:spPr bwMode="auto">
              <a:xfrm>
                <a:off x="6389" y="9062"/>
                <a:ext cx="288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P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3511" name="Text Box 21"/>
              <p:cNvSpPr txBox="1">
                <a:spLocks noChangeArrowheads="1"/>
              </p:cNvSpPr>
              <p:nvPr/>
            </p:nvSpPr>
            <p:spPr bwMode="auto">
              <a:xfrm>
                <a:off x="7706" y="10180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d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3512" name="Line 20"/>
              <p:cNvSpPr>
                <a:spLocks noChangeShapeType="1"/>
              </p:cNvSpPr>
              <p:nvPr/>
            </p:nvSpPr>
            <p:spPr bwMode="auto">
              <a:xfrm>
                <a:off x="6677" y="9062"/>
                <a:ext cx="1" cy="18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3513" name="Text Box 19"/>
              <p:cNvSpPr txBox="1">
                <a:spLocks noChangeArrowheads="1"/>
              </p:cNvSpPr>
              <p:nvPr/>
            </p:nvSpPr>
            <p:spPr bwMode="auto">
              <a:xfrm>
                <a:off x="8261" y="10934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Q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3514" name="Text Box 18"/>
              <p:cNvSpPr txBox="1">
                <a:spLocks noChangeArrowheads="1"/>
              </p:cNvSpPr>
              <p:nvPr/>
            </p:nvSpPr>
            <p:spPr bwMode="auto">
              <a:xfrm>
                <a:off x="4373" y="13382"/>
                <a:ext cx="432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Q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3515" name="Line 17"/>
              <p:cNvSpPr>
                <a:spLocks noChangeShapeType="1"/>
              </p:cNvSpPr>
              <p:nvPr/>
            </p:nvSpPr>
            <p:spPr bwMode="auto">
              <a:xfrm>
                <a:off x="2933" y="13382"/>
                <a:ext cx="2016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3516" name="Line 16"/>
              <p:cNvSpPr>
                <a:spLocks noChangeShapeType="1"/>
              </p:cNvSpPr>
              <p:nvPr/>
            </p:nvSpPr>
            <p:spPr bwMode="auto">
              <a:xfrm>
                <a:off x="2933" y="12950"/>
                <a:ext cx="2016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3517" name="Text Box 15"/>
              <p:cNvSpPr txBox="1">
                <a:spLocks noChangeArrowheads="1"/>
              </p:cNvSpPr>
              <p:nvPr/>
            </p:nvSpPr>
            <p:spPr bwMode="auto">
              <a:xfrm>
                <a:off x="2645" y="11510"/>
                <a:ext cx="310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</a:rPr>
                  <a:t>P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3518" name="Text Box 14"/>
              <p:cNvSpPr txBox="1">
                <a:spLocks noChangeArrowheads="1"/>
              </p:cNvSpPr>
              <p:nvPr/>
            </p:nvSpPr>
            <p:spPr bwMode="auto">
              <a:xfrm>
                <a:off x="4085" y="12662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d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3519" name="Text Box 13"/>
              <p:cNvSpPr txBox="1">
                <a:spLocks noChangeArrowheads="1"/>
              </p:cNvSpPr>
              <p:nvPr/>
            </p:nvSpPr>
            <p:spPr bwMode="auto">
              <a:xfrm>
                <a:off x="8261" y="13382"/>
                <a:ext cx="432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Q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3520" name="Line 12"/>
              <p:cNvSpPr>
                <a:spLocks noChangeShapeType="1"/>
              </p:cNvSpPr>
              <p:nvPr/>
            </p:nvSpPr>
            <p:spPr bwMode="auto">
              <a:xfrm>
                <a:off x="6677" y="13382"/>
                <a:ext cx="2016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3521" name="Line 11"/>
              <p:cNvSpPr>
                <a:spLocks noChangeShapeType="1"/>
              </p:cNvSpPr>
              <p:nvPr/>
            </p:nvSpPr>
            <p:spPr bwMode="auto">
              <a:xfrm flipH="1" flipV="1">
                <a:off x="6889" y="11961"/>
                <a:ext cx="891" cy="8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3522" name="Text Box 10"/>
              <p:cNvSpPr txBox="1">
                <a:spLocks noChangeArrowheads="1"/>
              </p:cNvSpPr>
              <p:nvPr/>
            </p:nvSpPr>
            <p:spPr bwMode="auto">
              <a:xfrm>
                <a:off x="6389" y="11510"/>
                <a:ext cx="288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P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3523" name="Text Box 9"/>
              <p:cNvSpPr txBox="1">
                <a:spLocks noChangeArrowheads="1"/>
              </p:cNvSpPr>
              <p:nvPr/>
            </p:nvSpPr>
            <p:spPr bwMode="auto">
              <a:xfrm>
                <a:off x="7829" y="12374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d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3524" name="Line 8"/>
              <p:cNvSpPr>
                <a:spLocks noChangeShapeType="1"/>
              </p:cNvSpPr>
              <p:nvPr/>
            </p:nvSpPr>
            <p:spPr bwMode="auto">
              <a:xfrm>
                <a:off x="6677" y="11510"/>
                <a:ext cx="1" cy="18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3525" name="Line 7"/>
              <p:cNvSpPr>
                <a:spLocks noChangeShapeType="1"/>
              </p:cNvSpPr>
              <p:nvPr/>
            </p:nvSpPr>
            <p:spPr bwMode="auto">
              <a:xfrm>
                <a:off x="2933" y="11510"/>
                <a:ext cx="1" cy="18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3526" name="Text Box 6"/>
              <p:cNvSpPr txBox="1">
                <a:spLocks noChangeArrowheads="1"/>
              </p:cNvSpPr>
              <p:nvPr/>
            </p:nvSpPr>
            <p:spPr bwMode="auto">
              <a:xfrm>
                <a:off x="5957" y="11366"/>
                <a:ext cx="432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d)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3527" name="Text Box 5"/>
              <p:cNvSpPr txBox="1">
                <a:spLocks noChangeArrowheads="1"/>
              </p:cNvSpPr>
              <p:nvPr/>
            </p:nvSpPr>
            <p:spPr bwMode="auto">
              <a:xfrm>
                <a:off x="5957" y="9062"/>
                <a:ext cx="432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b)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3528" name="Text Box 4"/>
              <p:cNvSpPr txBox="1">
                <a:spLocks noChangeArrowheads="1"/>
              </p:cNvSpPr>
              <p:nvPr/>
            </p:nvSpPr>
            <p:spPr bwMode="auto">
              <a:xfrm>
                <a:off x="2357" y="11366"/>
                <a:ext cx="432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c)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3529" name="Text Box 3"/>
              <p:cNvSpPr txBox="1">
                <a:spLocks noChangeArrowheads="1"/>
              </p:cNvSpPr>
              <p:nvPr/>
            </p:nvSpPr>
            <p:spPr bwMode="auto">
              <a:xfrm>
                <a:off x="2357" y="9062"/>
                <a:ext cx="576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a)</a:t>
                </a:r>
                <a:endParaRPr lang="cs-CZ">
                  <a:latin typeface="Century Schoolbook" pitchFamily="18" charset="0"/>
                </a:endParaRPr>
              </a:p>
            </p:txBody>
          </p:sp>
        </p:grpSp>
      </p:grpSp>
      <p:sp>
        <p:nvSpPr>
          <p:cNvPr id="63492" name="Text Box 10"/>
          <p:cNvSpPr txBox="1">
            <a:spLocks noChangeArrowheads="1"/>
          </p:cNvSpPr>
          <p:nvPr/>
        </p:nvSpPr>
        <p:spPr bwMode="auto">
          <a:xfrm>
            <a:off x="1357313" y="4000500"/>
            <a:ext cx="277812" cy="4159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200">
                <a:latin typeface="Century Schoolbook" pitchFamily="18" charset="0"/>
                <a:cs typeface="Times New Roman" pitchFamily="18" charset="0"/>
              </a:rPr>
              <a:t>P</a:t>
            </a:r>
            <a:endParaRPr lang="cs-CZ">
              <a:latin typeface="Century Schoolbook" pitchFamily="18" charset="0"/>
            </a:endParaRPr>
          </a:p>
        </p:txBody>
      </p:sp>
      <p:sp>
        <p:nvSpPr>
          <p:cNvPr id="63493" name="Line 11"/>
          <p:cNvSpPr>
            <a:spLocks noChangeShapeType="1"/>
          </p:cNvSpPr>
          <p:nvPr/>
        </p:nvSpPr>
        <p:spPr bwMode="auto">
          <a:xfrm flipH="1">
            <a:off x="5500688" y="3929063"/>
            <a:ext cx="642937" cy="500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" name="Obdélník 38"/>
          <p:cNvSpPr/>
          <p:nvPr/>
        </p:nvSpPr>
        <p:spPr>
          <a:xfrm>
            <a:off x="5857875" y="1714500"/>
            <a:ext cx="200025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600" b="1" dirty="0" err="1">
                <a:solidFill>
                  <a:schemeClr val="tx1"/>
                </a:solidFill>
              </a:rPr>
              <a:t>abs</a:t>
            </a:r>
            <a:r>
              <a:rPr lang="cs-CZ" sz="1600" b="1" dirty="0">
                <a:solidFill>
                  <a:schemeClr val="tx1"/>
                </a:solidFill>
              </a:rPr>
              <a:t>. neelastická</a:t>
            </a:r>
            <a:r>
              <a:rPr lang="cs-CZ" sz="1600" dirty="0"/>
              <a:t> </a:t>
            </a:r>
          </a:p>
        </p:txBody>
      </p:sp>
      <p:sp>
        <p:nvSpPr>
          <p:cNvPr id="40" name="Obdélník 39"/>
          <p:cNvSpPr/>
          <p:nvPr/>
        </p:nvSpPr>
        <p:spPr>
          <a:xfrm>
            <a:off x="1928813" y="4143375"/>
            <a:ext cx="200025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600" b="1" dirty="0" err="1">
                <a:solidFill>
                  <a:schemeClr val="tx1"/>
                </a:solidFill>
              </a:rPr>
              <a:t>abs</a:t>
            </a:r>
            <a:r>
              <a:rPr lang="cs-CZ" sz="1600" b="1" dirty="0">
                <a:solidFill>
                  <a:schemeClr val="tx1"/>
                </a:solidFill>
              </a:rPr>
              <a:t>. elastická</a:t>
            </a:r>
            <a:r>
              <a:rPr lang="cs-CZ" sz="1600" dirty="0"/>
              <a:t> </a:t>
            </a:r>
          </a:p>
        </p:txBody>
      </p:sp>
      <p:sp>
        <p:nvSpPr>
          <p:cNvPr id="41" name="Obdélník 40"/>
          <p:cNvSpPr/>
          <p:nvPr/>
        </p:nvSpPr>
        <p:spPr>
          <a:xfrm>
            <a:off x="6357938" y="4357688"/>
            <a:ext cx="200025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600" b="1" dirty="0">
                <a:solidFill>
                  <a:schemeClr val="tx1"/>
                </a:solidFill>
              </a:rPr>
              <a:t>paradoxní</a:t>
            </a:r>
            <a:endParaRPr lang="cs-CZ" sz="1600" dirty="0"/>
          </a:p>
        </p:txBody>
      </p:sp>
      <p:sp>
        <p:nvSpPr>
          <p:cNvPr id="42" name="Obdélník 41"/>
          <p:cNvSpPr/>
          <p:nvPr/>
        </p:nvSpPr>
        <p:spPr>
          <a:xfrm>
            <a:off x="2214563" y="1785938"/>
            <a:ext cx="200025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600" b="1" dirty="0">
                <a:solidFill>
                  <a:schemeClr val="tx1"/>
                </a:solidFill>
              </a:rPr>
              <a:t>běžná</a:t>
            </a:r>
            <a:r>
              <a:rPr lang="cs-CZ" sz="1600" dirty="0"/>
              <a:t> </a:t>
            </a:r>
          </a:p>
        </p:txBody>
      </p:sp>
      <p:sp>
        <p:nvSpPr>
          <p:cNvPr id="63498" name="Line 11"/>
          <p:cNvSpPr>
            <a:spLocks noChangeShapeType="1"/>
          </p:cNvSpPr>
          <p:nvPr/>
        </p:nvSpPr>
        <p:spPr bwMode="auto">
          <a:xfrm flipH="1">
            <a:off x="5643563" y="5240338"/>
            <a:ext cx="714375" cy="403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cxnSp>
        <p:nvCxnSpPr>
          <p:cNvPr id="45" name="Přímá spojovací čára 44"/>
          <p:cNvCxnSpPr/>
          <p:nvPr/>
        </p:nvCxnSpPr>
        <p:spPr>
          <a:xfrm flipV="1">
            <a:off x="5500688" y="4572000"/>
            <a:ext cx="714375" cy="57150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ovací šipka 50"/>
          <p:cNvCxnSpPr/>
          <p:nvPr/>
        </p:nvCxnSpPr>
        <p:spPr>
          <a:xfrm rot="16200000" flipH="1">
            <a:off x="2143125" y="2286000"/>
            <a:ext cx="714375" cy="714375"/>
          </a:xfrm>
          <a:prstGeom prst="straightConnector1">
            <a:avLst/>
          </a:prstGeom>
          <a:ln w="50800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ovací šipka 51"/>
          <p:cNvCxnSpPr/>
          <p:nvPr/>
        </p:nvCxnSpPr>
        <p:spPr>
          <a:xfrm flipV="1">
            <a:off x="2428875" y="2786063"/>
            <a:ext cx="990600" cy="509587"/>
          </a:xfrm>
          <a:prstGeom prst="straightConnector1">
            <a:avLst/>
          </a:prstGeom>
          <a:ln w="50800">
            <a:solidFill>
              <a:schemeClr val="accent2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502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Nadpis 1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cs-CZ" smtClean="0">
                <a:solidFill>
                  <a:srgbClr val="0000CC"/>
                </a:solidFill>
              </a:rPr>
              <a:t>FAKTORY OVLIVŇUJÍCÍ POPTÁVKU</a:t>
            </a:r>
          </a:p>
        </p:txBody>
      </p:sp>
      <p:sp>
        <p:nvSpPr>
          <p:cNvPr id="65538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28625" y="1857375"/>
            <a:ext cx="7467600" cy="46434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b="1" smtClean="0"/>
              <a:t>    racionální spotřebitelská volba</a:t>
            </a:r>
          </a:p>
          <a:p>
            <a:pPr eaLnBrk="1" hangingPunct="1"/>
            <a:r>
              <a:rPr lang="cs-CZ" smtClean="0"/>
              <a:t>cena produktu, služby</a:t>
            </a:r>
          </a:p>
          <a:p>
            <a:pPr eaLnBrk="1" hangingPunct="1"/>
            <a:r>
              <a:rPr lang="cs-CZ" smtClean="0"/>
              <a:t>důchod (reálné příjmy a jejich vývoj, vč. očekávaného)</a:t>
            </a:r>
          </a:p>
          <a:p>
            <a:pPr eaLnBrk="1" hangingPunct="1"/>
            <a:r>
              <a:rPr lang="cs-CZ" smtClean="0"/>
              <a:t>ceny příbuzných statků (substituentů)</a:t>
            </a:r>
          </a:p>
          <a:p>
            <a:pPr eaLnBrk="1" hangingPunct="1"/>
            <a:r>
              <a:rPr lang="cs-CZ" smtClean="0"/>
              <a:t>specifické faktory (mimoekonomické, např.vkus) </a:t>
            </a:r>
          </a:p>
          <a:p>
            <a:pPr eaLnBrk="1" hangingPunct="1"/>
            <a:r>
              <a:rPr lang="cs-CZ" smtClean="0"/>
              <a:t>počet obyvatel</a:t>
            </a:r>
          </a:p>
          <a:p>
            <a:pPr eaLnBrk="1" hangingPunct="1"/>
            <a:endParaRPr lang="cs-CZ" smtClean="0"/>
          </a:p>
        </p:txBody>
      </p:sp>
      <p:pic>
        <p:nvPicPr>
          <p:cNvPr id="6553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Nadpis 1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cs-CZ" sz="2200" smtClean="0"/>
              <a:t>POKRAČOVÁNÍ</a:t>
            </a:r>
          </a:p>
        </p:txBody>
      </p:sp>
      <p:sp>
        <p:nvSpPr>
          <p:cNvPr id="67586" name="Zástupný symbol pro obsah 2"/>
          <p:cNvSpPr>
            <a:spLocks noGrp="1"/>
          </p:cNvSpPr>
          <p:nvPr>
            <p:ph sz="quarter" idx="4294967295"/>
          </p:nvPr>
        </p:nvSpPr>
        <p:spPr/>
        <p:txBody>
          <a:bodyPr/>
          <a:lstStyle/>
          <a:p>
            <a:pPr eaLnBrk="1" hangingPunct="1"/>
            <a:r>
              <a:rPr lang="cs-CZ" sz="2800" b="1" smtClean="0">
                <a:solidFill>
                  <a:srgbClr val="FF0000"/>
                </a:solidFill>
              </a:rPr>
              <a:t>Nabídka</a:t>
            </a:r>
          </a:p>
          <a:p>
            <a:pPr eaLnBrk="1" hangingPunct="1">
              <a:buFontTx/>
              <a:buNone/>
            </a:pPr>
            <a:r>
              <a:rPr lang="cs-CZ" sz="2800" b="1" smtClean="0"/>
              <a:t>     </a:t>
            </a:r>
            <a:r>
              <a:rPr lang="cs-CZ" sz="2800" smtClean="0"/>
              <a:t>sklon</a:t>
            </a:r>
          </a:p>
          <a:p>
            <a:pPr eaLnBrk="1" hangingPunct="1">
              <a:buFontTx/>
              <a:buNone/>
            </a:pPr>
            <a:endParaRPr lang="cs-CZ" sz="2800" smtClean="0"/>
          </a:p>
          <a:p>
            <a:pPr eaLnBrk="1" hangingPunct="1"/>
            <a:r>
              <a:rPr lang="cs-CZ" sz="2800" smtClean="0"/>
              <a:t>typy nabídky (individuální, tržní a agregátní)</a:t>
            </a:r>
          </a:p>
          <a:p>
            <a:pPr eaLnBrk="1" hangingPunct="1"/>
            <a:endParaRPr lang="cs-CZ" sz="2800" smtClean="0"/>
          </a:p>
          <a:p>
            <a:pPr eaLnBrk="1" hangingPunct="1"/>
            <a:r>
              <a:rPr lang="cs-CZ" sz="2800" b="1" smtClean="0"/>
              <a:t>regionální nabídka</a:t>
            </a:r>
          </a:p>
          <a:p>
            <a:pPr eaLnBrk="1" hangingPunct="1">
              <a:buFontTx/>
              <a:buNone/>
            </a:pPr>
            <a:r>
              <a:rPr lang="cs-CZ" sz="2800" b="1" smtClean="0"/>
              <a:t>	       </a:t>
            </a:r>
            <a:r>
              <a:rPr lang="cs-CZ" sz="2800" i="1" smtClean="0">
                <a:cs typeface="Arial" charset="0"/>
              </a:rPr>
              <a:t>- </a:t>
            </a:r>
            <a:r>
              <a:rPr lang="cs-CZ" sz="2400" i="1" smtClean="0">
                <a:cs typeface="Arial" charset="0"/>
              </a:rPr>
              <a:t>vnitřní </a:t>
            </a:r>
          </a:p>
          <a:p>
            <a:pPr eaLnBrk="1" hangingPunct="1">
              <a:buFontTx/>
              <a:buNone/>
            </a:pPr>
            <a:r>
              <a:rPr lang="cs-CZ" sz="2400" i="1" smtClean="0">
                <a:cs typeface="Arial" charset="0"/>
              </a:rPr>
              <a:t>	        - soustředná</a:t>
            </a:r>
          </a:p>
          <a:p>
            <a:pPr eaLnBrk="1" hangingPunct="1">
              <a:buFontTx/>
              <a:buNone/>
            </a:pPr>
            <a:r>
              <a:rPr lang="cs-CZ" sz="2400" i="1" smtClean="0">
                <a:cs typeface="Arial" charset="0"/>
              </a:rPr>
              <a:t>	        - produk</a:t>
            </a:r>
            <a:r>
              <a:rPr lang="cs-CZ" sz="2800" i="1" smtClean="0">
                <a:cs typeface="Arial" charset="0"/>
              </a:rPr>
              <a:t>ční 	</a:t>
            </a:r>
          </a:p>
          <a:p>
            <a:pPr eaLnBrk="1" hangingPunct="1">
              <a:buFontTx/>
              <a:buNone/>
            </a:pPr>
            <a:r>
              <a:rPr lang="cs-CZ" sz="2800" i="1" smtClean="0">
                <a:cs typeface="Arial" charset="0"/>
              </a:rPr>
              <a:t>	</a:t>
            </a:r>
          </a:p>
        </p:txBody>
      </p:sp>
      <p:sp>
        <p:nvSpPr>
          <p:cNvPr id="7" name="Pravá složená závorka 6"/>
          <p:cNvSpPr/>
          <p:nvPr/>
        </p:nvSpPr>
        <p:spPr>
          <a:xfrm>
            <a:off x="4714875" y="3786188"/>
            <a:ext cx="285750" cy="1714500"/>
          </a:xfrm>
          <a:prstGeom prst="rightBrace">
            <a:avLst/>
          </a:prstGeom>
          <a:ln w="381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 b="1" dirty="0"/>
          </a:p>
        </p:txBody>
      </p:sp>
      <p:sp>
        <p:nvSpPr>
          <p:cNvPr id="8" name="Obdélník 7"/>
          <p:cNvSpPr/>
          <p:nvPr/>
        </p:nvSpPr>
        <p:spPr>
          <a:xfrm>
            <a:off x="5143500" y="4071938"/>
            <a:ext cx="2857500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b="1" dirty="0">
                <a:solidFill>
                  <a:schemeClr val="tx1"/>
                </a:solidFill>
              </a:rPr>
              <a:t>vliv na regionální ekonomiku</a:t>
            </a:r>
          </a:p>
        </p:txBody>
      </p:sp>
      <p:pic>
        <p:nvPicPr>
          <p:cNvPr id="6758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Nadpis 1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cs-CZ" smtClean="0">
                <a:solidFill>
                  <a:srgbClr val="0070C0"/>
                </a:solidFill>
              </a:rPr>
              <a:t>        NABÍDKOVÉ FUNKCE</a:t>
            </a:r>
          </a:p>
        </p:txBody>
      </p:sp>
      <p:sp>
        <p:nvSpPr>
          <p:cNvPr id="69634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pSp>
        <p:nvGrpSpPr>
          <p:cNvPr id="69635" name="Group 1"/>
          <p:cNvGrpSpPr>
            <a:grpSpLocks noChangeAspect="1"/>
          </p:cNvGrpSpPr>
          <p:nvPr/>
        </p:nvGrpSpPr>
        <p:grpSpPr bwMode="auto">
          <a:xfrm>
            <a:off x="1071563" y="1571625"/>
            <a:ext cx="6929437" cy="5127625"/>
            <a:chOff x="2213" y="8918"/>
            <a:chExt cx="7200" cy="5328"/>
          </a:xfrm>
        </p:grpSpPr>
        <p:sp>
          <p:nvSpPr>
            <p:cNvPr id="69647" name="AutoShape 32"/>
            <p:cNvSpPr>
              <a:spLocks noChangeAspect="1" noChangeArrowheads="1" noTextEdit="1"/>
            </p:cNvSpPr>
            <p:nvPr/>
          </p:nvSpPr>
          <p:spPr bwMode="auto">
            <a:xfrm>
              <a:off x="2213" y="8918"/>
              <a:ext cx="7200" cy="5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grpSp>
          <p:nvGrpSpPr>
            <p:cNvPr id="69648" name="Group 2"/>
            <p:cNvGrpSpPr>
              <a:grpSpLocks/>
            </p:cNvGrpSpPr>
            <p:nvPr/>
          </p:nvGrpSpPr>
          <p:grpSpPr bwMode="auto">
            <a:xfrm>
              <a:off x="2357" y="9062"/>
              <a:ext cx="6336" cy="4752"/>
              <a:chOff x="2357" y="9062"/>
              <a:chExt cx="6336" cy="4752"/>
            </a:xfrm>
          </p:grpSpPr>
          <p:sp>
            <p:nvSpPr>
              <p:cNvPr id="69649" name="Line 31"/>
              <p:cNvSpPr>
                <a:spLocks noChangeShapeType="1"/>
              </p:cNvSpPr>
              <p:nvPr/>
            </p:nvSpPr>
            <p:spPr bwMode="auto">
              <a:xfrm>
                <a:off x="2933" y="9062"/>
                <a:ext cx="1" cy="18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50" name="Text Box 30"/>
              <p:cNvSpPr txBox="1">
                <a:spLocks noChangeArrowheads="1"/>
              </p:cNvSpPr>
              <p:nvPr/>
            </p:nvSpPr>
            <p:spPr bwMode="auto">
              <a:xfrm>
                <a:off x="4373" y="10934"/>
                <a:ext cx="432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Q</a:t>
                </a:r>
                <a:endParaRPr lang="cs-CZ">
                  <a:latin typeface="Century Schoolbook" pitchFamily="18" charset="0"/>
                </a:endParaRPr>
              </a:p>
            </p:txBody>
          </p:sp>
          <p:grpSp>
            <p:nvGrpSpPr>
              <p:cNvPr id="69651" name="Group 25"/>
              <p:cNvGrpSpPr>
                <a:grpSpLocks/>
              </p:cNvGrpSpPr>
              <p:nvPr/>
            </p:nvGrpSpPr>
            <p:grpSpPr bwMode="auto">
              <a:xfrm>
                <a:off x="2645" y="9062"/>
                <a:ext cx="2314" cy="1873"/>
                <a:chOff x="2357" y="8918"/>
                <a:chExt cx="2314" cy="1873"/>
              </a:xfrm>
            </p:grpSpPr>
            <p:sp>
              <p:nvSpPr>
                <p:cNvPr id="69674" name="Line 29"/>
                <p:cNvSpPr>
                  <a:spLocks noChangeShapeType="1"/>
                </p:cNvSpPr>
                <p:nvPr/>
              </p:nvSpPr>
              <p:spPr bwMode="auto">
                <a:xfrm>
                  <a:off x="2645" y="10790"/>
                  <a:ext cx="2016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9675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2964" y="9442"/>
                  <a:ext cx="1707" cy="1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69676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357" y="8918"/>
                  <a:ext cx="288" cy="43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cs-CZ" sz="1200">
                      <a:latin typeface="Century Schoolbook" pitchFamily="18" charset="0"/>
                      <a:cs typeface="Times New Roman" pitchFamily="18" charset="0"/>
                    </a:rPr>
                    <a:t>P</a:t>
                  </a:r>
                  <a:endParaRPr lang="cs-CZ">
                    <a:latin typeface="Century Schoolbook" pitchFamily="18" charset="0"/>
                  </a:endParaRPr>
                </a:p>
              </p:txBody>
            </p:sp>
            <p:sp>
              <p:nvSpPr>
                <p:cNvPr id="69677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261" y="9516"/>
                  <a:ext cx="432" cy="4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cs-CZ" sz="1200">
                      <a:latin typeface="Century Schoolbook" pitchFamily="18" charset="0"/>
                      <a:cs typeface="Times New Roman" pitchFamily="18" charset="0"/>
                    </a:rPr>
                    <a:t>s</a:t>
                  </a:r>
                  <a:endParaRPr lang="cs-CZ">
                    <a:latin typeface="Century Schoolbook" pitchFamily="18" charset="0"/>
                  </a:endParaRPr>
                </a:p>
              </p:txBody>
            </p:sp>
          </p:grpSp>
          <p:sp>
            <p:nvSpPr>
              <p:cNvPr id="69652" name="Line 24"/>
              <p:cNvSpPr>
                <a:spLocks noChangeShapeType="1"/>
              </p:cNvSpPr>
              <p:nvPr/>
            </p:nvSpPr>
            <p:spPr bwMode="auto">
              <a:xfrm>
                <a:off x="6677" y="10934"/>
                <a:ext cx="2016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53" name="Line 23"/>
              <p:cNvSpPr>
                <a:spLocks noChangeShapeType="1"/>
              </p:cNvSpPr>
              <p:nvPr/>
            </p:nvSpPr>
            <p:spPr bwMode="auto">
              <a:xfrm>
                <a:off x="7632" y="9215"/>
                <a:ext cx="1" cy="15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54" name="Text Box 22"/>
              <p:cNvSpPr txBox="1">
                <a:spLocks noChangeArrowheads="1"/>
              </p:cNvSpPr>
              <p:nvPr/>
            </p:nvSpPr>
            <p:spPr bwMode="auto">
              <a:xfrm>
                <a:off x="6389" y="9062"/>
                <a:ext cx="288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P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9655" name="Text Box 21"/>
              <p:cNvSpPr txBox="1">
                <a:spLocks noChangeArrowheads="1"/>
              </p:cNvSpPr>
              <p:nvPr/>
            </p:nvSpPr>
            <p:spPr bwMode="auto">
              <a:xfrm>
                <a:off x="7706" y="10180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</a:rPr>
                  <a:t>s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9656" name="Line 20"/>
              <p:cNvSpPr>
                <a:spLocks noChangeShapeType="1"/>
              </p:cNvSpPr>
              <p:nvPr/>
            </p:nvSpPr>
            <p:spPr bwMode="auto">
              <a:xfrm>
                <a:off x="6677" y="9062"/>
                <a:ext cx="1" cy="18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57" name="Text Box 19"/>
              <p:cNvSpPr txBox="1">
                <a:spLocks noChangeArrowheads="1"/>
              </p:cNvSpPr>
              <p:nvPr/>
            </p:nvSpPr>
            <p:spPr bwMode="auto">
              <a:xfrm>
                <a:off x="8261" y="10934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Q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9658" name="Text Box 18"/>
              <p:cNvSpPr txBox="1">
                <a:spLocks noChangeArrowheads="1"/>
              </p:cNvSpPr>
              <p:nvPr/>
            </p:nvSpPr>
            <p:spPr bwMode="auto">
              <a:xfrm>
                <a:off x="4373" y="13382"/>
                <a:ext cx="432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Q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9659" name="Line 17"/>
              <p:cNvSpPr>
                <a:spLocks noChangeShapeType="1"/>
              </p:cNvSpPr>
              <p:nvPr/>
            </p:nvSpPr>
            <p:spPr bwMode="auto">
              <a:xfrm>
                <a:off x="2933" y="13382"/>
                <a:ext cx="2016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60" name="Line 16"/>
              <p:cNvSpPr>
                <a:spLocks noChangeShapeType="1"/>
              </p:cNvSpPr>
              <p:nvPr/>
            </p:nvSpPr>
            <p:spPr bwMode="auto">
              <a:xfrm>
                <a:off x="2933" y="12950"/>
                <a:ext cx="2016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61" name="Text Box 15"/>
              <p:cNvSpPr txBox="1">
                <a:spLocks noChangeArrowheads="1"/>
              </p:cNvSpPr>
              <p:nvPr/>
            </p:nvSpPr>
            <p:spPr bwMode="auto">
              <a:xfrm>
                <a:off x="2645" y="11510"/>
                <a:ext cx="310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</a:rPr>
                  <a:t>P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9662" name="Text Box 14"/>
              <p:cNvSpPr txBox="1">
                <a:spLocks noChangeArrowheads="1"/>
              </p:cNvSpPr>
              <p:nvPr/>
            </p:nvSpPr>
            <p:spPr bwMode="auto">
              <a:xfrm>
                <a:off x="4085" y="12662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</a:rPr>
                  <a:t>s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9663" name="Text Box 13"/>
              <p:cNvSpPr txBox="1">
                <a:spLocks noChangeArrowheads="1"/>
              </p:cNvSpPr>
              <p:nvPr/>
            </p:nvSpPr>
            <p:spPr bwMode="auto">
              <a:xfrm>
                <a:off x="8261" y="13382"/>
                <a:ext cx="432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Q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9664" name="Line 12"/>
              <p:cNvSpPr>
                <a:spLocks noChangeShapeType="1"/>
              </p:cNvSpPr>
              <p:nvPr/>
            </p:nvSpPr>
            <p:spPr bwMode="auto">
              <a:xfrm>
                <a:off x="6677" y="13382"/>
                <a:ext cx="2016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65" name="Line 11"/>
              <p:cNvSpPr>
                <a:spLocks noChangeShapeType="1"/>
              </p:cNvSpPr>
              <p:nvPr/>
            </p:nvSpPr>
            <p:spPr bwMode="auto">
              <a:xfrm flipH="1" flipV="1">
                <a:off x="7260" y="11961"/>
                <a:ext cx="446" cy="29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66" name="Text Box 10"/>
              <p:cNvSpPr txBox="1">
                <a:spLocks noChangeArrowheads="1"/>
              </p:cNvSpPr>
              <p:nvPr/>
            </p:nvSpPr>
            <p:spPr bwMode="auto">
              <a:xfrm>
                <a:off x="6389" y="11510"/>
                <a:ext cx="288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P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9667" name="Text Box 9"/>
              <p:cNvSpPr txBox="1">
                <a:spLocks noChangeArrowheads="1"/>
              </p:cNvSpPr>
              <p:nvPr/>
            </p:nvSpPr>
            <p:spPr bwMode="auto">
              <a:xfrm>
                <a:off x="7829" y="12374"/>
                <a:ext cx="432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s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9668" name="Line 8"/>
              <p:cNvSpPr>
                <a:spLocks noChangeShapeType="1"/>
              </p:cNvSpPr>
              <p:nvPr/>
            </p:nvSpPr>
            <p:spPr bwMode="auto">
              <a:xfrm>
                <a:off x="6677" y="11510"/>
                <a:ext cx="1" cy="18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69" name="Line 7"/>
              <p:cNvSpPr>
                <a:spLocks noChangeShapeType="1"/>
              </p:cNvSpPr>
              <p:nvPr/>
            </p:nvSpPr>
            <p:spPr bwMode="auto">
              <a:xfrm>
                <a:off x="2933" y="11510"/>
                <a:ext cx="1" cy="18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70" name="Text Box 6"/>
              <p:cNvSpPr txBox="1">
                <a:spLocks noChangeArrowheads="1"/>
              </p:cNvSpPr>
              <p:nvPr/>
            </p:nvSpPr>
            <p:spPr bwMode="auto">
              <a:xfrm>
                <a:off x="5957" y="11366"/>
                <a:ext cx="432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d)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9671" name="Text Box 5"/>
              <p:cNvSpPr txBox="1">
                <a:spLocks noChangeArrowheads="1"/>
              </p:cNvSpPr>
              <p:nvPr/>
            </p:nvSpPr>
            <p:spPr bwMode="auto">
              <a:xfrm>
                <a:off x="5957" y="9062"/>
                <a:ext cx="432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b)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9672" name="Text Box 4"/>
              <p:cNvSpPr txBox="1">
                <a:spLocks noChangeArrowheads="1"/>
              </p:cNvSpPr>
              <p:nvPr/>
            </p:nvSpPr>
            <p:spPr bwMode="auto">
              <a:xfrm>
                <a:off x="2357" y="11366"/>
                <a:ext cx="432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c)</a:t>
                </a:r>
                <a:endParaRPr lang="cs-CZ">
                  <a:latin typeface="Century Schoolbook" pitchFamily="18" charset="0"/>
                </a:endParaRPr>
              </a:p>
            </p:txBody>
          </p:sp>
          <p:sp>
            <p:nvSpPr>
              <p:cNvPr id="69673" name="Text Box 3"/>
              <p:cNvSpPr txBox="1">
                <a:spLocks noChangeArrowheads="1"/>
              </p:cNvSpPr>
              <p:nvPr/>
            </p:nvSpPr>
            <p:spPr bwMode="auto">
              <a:xfrm>
                <a:off x="2357" y="9062"/>
                <a:ext cx="576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>
                    <a:latin typeface="Century Schoolbook" pitchFamily="18" charset="0"/>
                    <a:cs typeface="Times New Roman" pitchFamily="18" charset="0"/>
                  </a:rPr>
                  <a:t>a)</a:t>
                </a:r>
                <a:endParaRPr lang="cs-CZ">
                  <a:latin typeface="Century Schoolbook" pitchFamily="18" charset="0"/>
                </a:endParaRPr>
              </a:p>
            </p:txBody>
          </p:sp>
        </p:grpSp>
      </p:grpSp>
      <p:sp>
        <p:nvSpPr>
          <p:cNvPr id="69636" name="Text Box 10"/>
          <p:cNvSpPr txBox="1">
            <a:spLocks noChangeArrowheads="1"/>
          </p:cNvSpPr>
          <p:nvPr/>
        </p:nvSpPr>
        <p:spPr bwMode="auto">
          <a:xfrm>
            <a:off x="1357313" y="4000500"/>
            <a:ext cx="277812" cy="4159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200">
                <a:latin typeface="Century Schoolbook" pitchFamily="18" charset="0"/>
                <a:cs typeface="Times New Roman" pitchFamily="18" charset="0"/>
              </a:rPr>
              <a:t>P</a:t>
            </a:r>
            <a:endParaRPr lang="cs-CZ">
              <a:latin typeface="Century Schoolbook" pitchFamily="18" charset="0"/>
            </a:endParaRPr>
          </a:p>
        </p:txBody>
      </p:sp>
      <p:sp>
        <p:nvSpPr>
          <p:cNvPr id="69637" name="Line 11"/>
          <p:cNvSpPr>
            <a:spLocks noChangeShapeType="1"/>
          </p:cNvSpPr>
          <p:nvPr/>
        </p:nvSpPr>
        <p:spPr bwMode="auto">
          <a:xfrm flipH="1" flipV="1">
            <a:off x="5715000" y="5500688"/>
            <a:ext cx="928688" cy="1174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" name="Obdélník 38"/>
          <p:cNvSpPr/>
          <p:nvPr/>
        </p:nvSpPr>
        <p:spPr>
          <a:xfrm>
            <a:off x="5857875" y="1714500"/>
            <a:ext cx="200025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600" b="1" dirty="0" err="1">
                <a:solidFill>
                  <a:schemeClr val="tx1"/>
                </a:solidFill>
              </a:rPr>
              <a:t>abs</a:t>
            </a:r>
            <a:r>
              <a:rPr lang="cs-CZ" sz="1600" b="1" dirty="0">
                <a:solidFill>
                  <a:schemeClr val="tx1"/>
                </a:solidFill>
              </a:rPr>
              <a:t>. neelastická</a:t>
            </a:r>
            <a:r>
              <a:rPr lang="cs-CZ" sz="1600" dirty="0"/>
              <a:t> </a:t>
            </a:r>
          </a:p>
        </p:txBody>
      </p:sp>
      <p:sp>
        <p:nvSpPr>
          <p:cNvPr id="40" name="Obdélník 39"/>
          <p:cNvSpPr/>
          <p:nvPr/>
        </p:nvSpPr>
        <p:spPr>
          <a:xfrm>
            <a:off x="1928813" y="4143375"/>
            <a:ext cx="200025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600" b="1" dirty="0" err="1">
                <a:solidFill>
                  <a:schemeClr val="tx1"/>
                </a:solidFill>
              </a:rPr>
              <a:t>abs</a:t>
            </a:r>
            <a:r>
              <a:rPr lang="cs-CZ" sz="1600" b="1" dirty="0">
                <a:solidFill>
                  <a:schemeClr val="tx1"/>
                </a:solidFill>
              </a:rPr>
              <a:t>. elastická</a:t>
            </a:r>
            <a:r>
              <a:rPr lang="cs-CZ" sz="1600" dirty="0"/>
              <a:t> </a:t>
            </a:r>
          </a:p>
        </p:txBody>
      </p:sp>
      <p:sp>
        <p:nvSpPr>
          <p:cNvPr id="41" name="Obdélník 40"/>
          <p:cNvSpPr/>
          <p:nvPr/>
        </p:nvSpPr>
        <p:spPr>
          <a:xfrm>
            <a:off x="6072188" y="4143375"/>
            <a:ext cx="200025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600" b="1" dirty="0">
                <a:solidFill>
                  <a:schemeClr val="tx1"/>
                </a:solidFill>
              </a:rPr>
              <a:t>paradoxní</a:t>
            </a:r>
            <a:endParaRPr lang="cs-CZ" sz="1600" dirty="0"/>
          </a:p>
        </p:txBody>
      </p:sp>
      <p:sp>
        <p:nvSpPr>
          <p:cNvPr id="42" name="Obdélník 41"/>
          <p:cNvSpPr/>
          <p:nvPr/>
        </p:nvSpPr>
        <p:spPr>
          <a:xfrm>
            <a:off x="2214563" y="1785938"/>
            <a:ext cx="200025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600" b="1" dirty="0">
                <a:solidFill>
                  <a:schemeClr val="tx1"/>
                </a:solidFill>
              </a:rPr>
              <a:t>běžná</a:t>
            </a:r>
            <a:r>
              <a:rPr lang="cs-CZ" sz="1600" dirty="0"/>
              <a:t> </a:t>
            </a:r>
          </a:p>
        </p:txBody>
      </p:sp>
      <p:sp>
        <p:nvSpPr>
          <p:cNvPr id="69642" name="Line 11"/>
          <p:cNvSpPr>
            <a:spLocks noChangeShapeType="1"/>
          </p:cNvSpPr>
          <p:nvPr/>
        </p:nvSpPr>
        <p:spPr bwMode="auto">
          <a:xfrm flipH="1">
            <a:off x="5715000" y="4786313"/>
            <a:ext cx="642938" cy="7143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cxnSp>
        <p:nvCxnSpPr>
          <p:cNvPr id="45" name="Přímá spojovací čára 44"/>
          <p:cNvCxnSpPr/>
          <p:nvPr/>
        </p:nvCxnSpPr>
        <p:spPr>
          <a:xfrm>
            <a:off x="5643563" y="4929188"/>
            <a:ext cx="785812" cy="357187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ovací šipka 50"/>
          <p:cNvCxnSpPr/>
          <p:nvPr/>
        </p:nvCxnSpPr>
        <p:spPr>
          <a:xfrm flipV="1">
            <a:off x="2500313" y="2500313"/>
            <a:ext cx="785812" cy="500062"/>
          </a:xfrm>
          <a:prstGeom prst="straightConnector1">
            <a:avLst/>
          </a:prstGeom>
          <a:ln w="50800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ovací šipka 51"/>
          <p:cNvCxnSpPr/>
          <p:nvPr/>
        </p:nvCxnSpPr>
        <p:spPr>
          <a:xfrm rot="16200000" flipH="1">
            <a:off x="1959769" y="2683669"/>
            <a:ext cx="714375" cy="633413"/>
          </a:xfrm>
          <a:prstGeom prst="straightConnector1">
            <a:avLst/>
          </a:prstGeom>
          <a:ln w="50800">
            <a:solidFill>
              <a:schemeClr val="accent2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9646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 anchor="b"/>
          <a:lstStyle/>
          <a:p>
            <a:pPr eaLnBrk="1" hangingPunct="1"/>
            <a:r>
              <a:rPr lang="cs-CZ" sz="2400" smtClean="0">
                <a:solidFill>
                  <a:srgbClr val="0070C0"/>
                </a:solidFill>
              </a:rPr>
              <a:t>FAKTORY OVLIVŇUJÍCÍ NABÍDKU</a:t>
            </a:r>
          </a:p>
        </p:txBody>
      </p:sp>
      <p:sp>
        <p:nvSpPr>
          <p:cNvPr id="71682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68313" y="1196975"/>
            <a:ext cx="7467600" cy="46434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    </a:t>
            </a:r>
            <a:r>
              <a:rPr lang="cs-CZ" b="1" smtClean="0"/>
              <a:t>racionální chování výrobce</a:t>
            </a:r>
          </a:p>
          <a:p>
            <a:pPr eaLnBrk="1" hangingPunct="1"/>
            <a:r>
              <a:rPr lang="cs-CZ" smtClean="0"/>
              <a:t>cena produktu, služby</a:t>
            </a:r>
          </a:p>
          <a:p>
            <a:pPr eaLnBrk="1" hangingPunct="1"/>
            <a:r>
              <a:rPr lang="cs-CZ" smtClean="0"/>
              <a:t>výrobní náklady</a:t>
            </a:r>
          </a:p>
          <a:p>
            <a:pPr eaLnBrk="1" hangingPunct="1">
              <a:buFontTx/>
              <a:buNone/>
            </a:pPr>
            <a:r>
              <a:rPr lang="cs-CZ" smtClean="0"/>
              <a:t>	- technika</a:t>
            </a:r>
          </a:p>
          <a:p>
            <a:pPr eaLnBrk="1" hangingPunct="1">
              <a:buFontTx/>
              <a:buNone/>
            </a:pPr>
            <a:r>
              <a:rPr lang="cs-CZ" smtClean="0"/>
              <a:t>	- ceny vstupů</a:t>
            </a:r>
          </a:p>
          <a:p>
            <a:pPr eaLnBrk="1" hangingPunct="1"/>
            <a:r>
              <a:rPr lang="cs-CZ" smtClean="0"/>
              <a:t>ceny výrobních substitů</a:t>
            </a:r>
          </a:p>
          <a:p>
            <a:pPr eaLnBrk="1" hangingPunct="1"/>
            <a:r>
              <a:rPr lang="cs-CZ" smtClean="0"/>
              <a:t>organizace trhu (konkurence)</a:t>
            </a:r>
          </a:p>
          <a:p>
            <a:pPr eaLnBrk="1" hangingPunct="1"/>
            <a:r>
              <a:rPr lang="cs-CZ" smtClean="0"/>
              <a:t>specifické faktory (mimoekonomické, vč. nahodilých)</a:t>
            </a:r>
          </a:p>
        </p:txBody>
      </p:sp>
      <p:pic>
        <p:nvPicPr>
          <p:cNvPr id="7168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611560" y="1484784"/>
            <a:ext cx="7467600" cy="4873752"/>
          </a:xfrm>
          <a:solidFill>
            <a:schemeClr val="accent1"/>
          </a:solidFill>
          <a:extLst>
            <a:ext uri="{91240B29-F687-4F45-9708-019B960494DF}"/>
          </a:ex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marL="2560320" lvl="8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None/>
              <a:defRPr/>
            </a:pPr>
            <a:endParaRPr lang="cs-CZ" sz="4000" kern="1200" dirty="0">
              <a:solidFill>
                <a:schemeClr val="tx2"/>
              </a:solidFill>
            </a:endParaRPr>
          </a:p>
          <a:p>
            <a:pPr marL="2560320" lvl="8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None/>
              <a:defRPr/>
            </a:pPr>
            <a:endParaRPr lang="cs-CZ" sz="4000" kern="1200" dirty="0">
              <a:solidFill>
                <a:schemeClr val="tx2"/>
              </a:solidFill>
            </a:endParaRPr>
          </a:p>
          <a:p>
            <a:pPr marL="2560320" lvl="8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None/>
              <a:defRPr/>
            </a:pPr>
            <a:r>
              <a:rPr lang="cs-CZ" sz="4000" kern="1200" dirty="0"/>
              <a:t>(1) Předmět  </a:t>
            </a:r>
          </a:p>
          <a:p>
            <a:pPr marL="2560320" lvl="8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None/>
              <a:defRPr/>
            </a:pPr>
            <a:endParaRPr lang="cs-CZ" sz="4000" kern="1200" dirty="0">
              <a:solidFill>
                <a:schemeClr val="tx2"/>
              </a:solidFill>
            </a:endParaRPr>
          </a:p>
          <a:p>
            <a:pPr marL="2560320" lvl="8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None/>
              <a:defRPr/>
            </a:pPr>
            <a:endParaRPr lang="cs-CZ" sz="4000" kern="1200" dirty="0">
              <a:solidFill>
                <a:schemeClr val="tx2"/>
              </a:solidFill>
            </a:endParaRPr>
          </a:p>
          <a:p>
            <a:pPr marL="2560320" lvl="8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None/>
              <a:defRPr/>
            </a:pPr>
            <a:endParaRPr lang="cs-CZ" sz="4000" kern="1200" dirty="0">
              <a:solidFill>
                <a:schemeClr val="tx2"/>
              </a:solidFill>
            </a:endParaRPr>
          </a:p>
          <a:p>
            <a:pPr marL="2560320" lvl="8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None/>
              <a:defRPr/>
            </a:pPr>
            <a:endParaRPr lang="cs-CZ" sz="1400" kern="1200" dirty="0">
              <a:solidFill>
                <a:schemeClr val="tx2"/>
              </a:solidFill>
            </a:endParaRPr>
          </a:p>
          <a:p>
            <a:pPr marL="2560320" lvl="8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None/>
              <a:defRPr/>
            </a:pPr>
            <a:endParaRPr lang="cs-CZ" sz="1400" kern="1200" dirty="0">
              <a:solidFill>
                <a:schemeClr val="tx2"/>
              </a:solidFill>
            </a:endParaRPr>
          </a:p>
          <a:p>
            <a:pPr marL="2560320" lvl="8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None/>
              <a:defRPr/>
            </a:pPr>
            <a:endParaRPr lang="cs-CZ" sz="1400" kern="1200" dirty="0">
              <a:solidFill>
                <a:schemeClr val="tx2"/>
              </a:solidFill>
            </a:endParaRPr>
          </a:p>
        </p:txBody>
      </p:sp>
      <p:pic>
        <p:nvPicPr>
          <p:cNvPr id="18434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Nadpis 1"/>
          <p:cNvSpPr>
            <a:spLocks noGrp="1"/>
          </p:cNvSpPr>
          <p:nvPr>
            <p:ph type="title" idx="4294967295"/>
          </p:nvPr>
        </p:nvSpPr>
        <p:spPr>
          <a:xfrm>
            <a:off x="468313" y="0"/>
            <a:ext cx="7467600" cy="692150"/>
          </a:xfrm>
        </p:spPr>
        <p:txBody>
          <a:bodyPr anchor="b"/>
          <a:lstStyle/>
          <a:p>
            <a:pPr eaLnBrk="1" hangingPunct="1"/>
            <a:r>
              <a:rPr lang="cs-CZ" sz="2200" smtClean="0"/>
              <a:t>POKRAČOVÁNÍ</a:t>
            </a:r>
          </a:p>
        </p:txBody>
      </p:sp>
      <p:sp>
        <p:nvSpPr>
          <p:cNvPr id="73730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68313" y="981075"/>
            <a:ext cx="7467600" cy="4873625"/>
          </a:xfrm>
        </p:spPr>
        <p:txBody>
          <a:bodyPr/>
          <a:lstStyle/>
          <a:p>
            <a:pPr eaLnBrk="1" hangingPunct="1"/>
            <a:r>
              <a:rPr lang="cs-CZ" sz="2000" b="1" smtClean="0">
                <a:solidFill>
                  <a:srgbClr val="FF0000"/>
                </a:solidFill>
              </a:rPr>
              <a:t>Cena </a:t>
            </a:r>
            <a:r>
              <a:rPr lang="cs-CZ" sz="2000" smtClean="0"/>
              <a:t>vzniká na trhu interakcí (působením)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</a:t>
            </a:r>
            <a:r>
              <a:rPr lang="cs-CZ" sz="2000" smtClean="0"/>
              <a:t>nabídky – snahy maximalizovat výnos (zisk)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poptávky - snahy maximalizovat užitek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(prospěch)</a:t>
            </a:r>
          </a:p>
          <a:p>
            <a:pPr eaLnBrk="1" hangingPunct="1"/>
            <a:r>
              <a:rPr lang="cs-CZ" sz="2000" b="1" smtClean="0"/>
              <a:t>Rovnovážná cena</a:t>
            </a:r>
          </a:p>
          <a:p>
            <a:pPr eaLnBrk="1" hangingPunct="1"/>
            <a:r>
              <a:rPr lang="cs-CZ" sz="2000" b="1" smtClean="0">
                <a:solidFill>
                  <a:srgbClr val="FF0000"/>
                </a:solidFill>
              </a:rPr>
              <a:t>Tvorba cen: </a:t>
            </a:r>
            <a:r>
              <a:rPr lang="cs-CZ" sz="2000" smtClean="0"/>
              <a:t>tržní mechanismus nebo zásahy státu</a:t>
            </a:r>
          </a:p>
          <a:p>
            <a:pPr eaLnBrk="1" hangingPunct="1"/>
            <a:r>
              <a:rPr lang="cs-CZ" sz="2000" b="1" smtClean="0">
                <a:solidFill>
                  <a:srgbClr val="FF0000"/>
                </a:solidFill>
              </a:rPr>
              <a:t>Nástroje analýzy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zákon klesající poptávky (klesající mezní užitek spotřeby)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substituční a důchodový efekt ceny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teorie výroby (klesající výnosy mezního produktu)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alokační a distribuční funkce cen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zásahy státu a vliv na cenu 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(fiskální, regulační,kvantitativní)</a:t>
            </a:r>
            <a:r>
              <a:rPr lang="cs-CZ" sz="2800" smtClean="0"/>
              <a:t>                                </a:t>
            </a:r>
            <a:endParaRPr lang="cs-CZ" sz="2800" smtClean="0">
              <a:solidFill>
                <a:srgbClr val="FF0000"/>
              </a:solidFill>
            </a:endParaRPr>
          </a:p>
        </p:txBody>
      </p:sp>
      <p:pic>
        <p:nvPicPr>
          <p:cNvPr id="7373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Nadpis 1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cs-CZ" b="1" smtClean="0">
                <a:solidFill>
                  <a:srgbClr val="FF0000"/>
                </a:solidFill>
              </a:rPr>
              <a:t>    LOKÁLNÍ TRH A JEHO</a:t>
            </a:r>
            <a:br>
              <a:rPr lang="cs-CZ" b="1" smtClean="0">
                <a:solidFill>
                  <a:srgbClr val="FF0000"/>
                </a:solidFill>
              </a:rPr>
            </a:br>
            <a:r>
              <a:rPr lang="cs-CZ" b="1" smtClean="0">
                <a:solidFill>
                  <a:srgbClr val="FF0000"/>
                </a:solidFill>
              </a:rPr>
              <a:t>      CHARAKTERISTIKY</a:t>
            </a:r>
          </a:p>
        </p:txBody>
      </p:sp>
      <p:sp>
        <p:nvSpPr>
          <p:cNvPr id="75778" name="Zástupný symbol pro obsah 2"/>
          <p:cNvSpPr>
            <a:spLocks noGrp="1"/>
          </p:cNvSpPr>
          <p:nvPr>
            <p:ph sz="quarter"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Prostorové omezení trhu: </a:t>
            </a:r>
            <a:r>
              <a:rPr lang="cs-CZ" sz="2800" smtClean="0"/>
              <a:t>dílčí (lokální) trhy</a:t>
            </a:r>
          </a:p>
          <a:p>
            <a:pPr eaLnBrk="1" hangingPunct="1"/>
            <a:r>
              <a:rPr lang="cs-CZ" smtClean="0"/>
              <a:t>Prostorová rovnováha trhu: </a:t>
            </a:r>
            <a:r>
              <a:rPr lang="cs-CZ" sz="2800" smtClean="0"/>
              <a:t>vnitřní struktura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</a:t>
            </a:r>
            <a:r>
              <a:rPr lang="cs-CZ" sz="2800" smtClean="0">
                <a:solidFill>
                  <a:srgbClr val="FF0000"/>
                </a:solidFill>
              </a:rPr>
              <a:t>dispersní           </a:t>
            </a:r>
            <a:r>
              <a:rPr lang="cs-CZ" sz="2800" i="1" smtClean="0">
                <a:solidFill>
                  <a:srgbClr val="FF0000"/>
                </a:solidFill>
              </a:rPr>
              <a:t>tržní zóna, křivky indiference</a:t>
            </a:r>
            <a:endParaRPr lang="cs-CZ" sz="280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cs-CZ" sz="2800" smtClean="0">
                <a:solidFill>
                  <a:srgbClr val="FF0000"/>
                </a:solidFill>
              </a:rPr>
              <a:t>                           aglomerační</a:t>
            </a:r>
          </a:p>
          <a:p>
            <a:pPr eaLnBrk="1" hangingPunct="1">
              <a:buFontTx/>
              <a:buNone/>
            </a:pPr>
            <a:r>
              <a:rPr lang="cs-CZ" sz="2800" smtClean="0">
                <a:solidFill>
                  <a:srgbClr val="FF0000"/>
                </a:solidFill>
              </a:rPr>
              <a:t>                           klastrové</a:t>
            </a:r>
          </a:p>
          <a:p>
            <a:pPr eaLnBrk="1" hangingPunct="1"/>
            <a:r>
              <a:rPr lang="cs-CZ" smtClean="0"/>
              <a:t>Prostorově diferencované ceny</a:t>
            </a:r>
          </a:p>
          <a:p>
            <a:pPr eaLnBrk="1" hangingPunct="1"/>
            <a:r>
              <a:rPr lang="cs-CZ" smtClean="0"/>
              <a:t>Reakce poptávky na diferencované ceny</a:t>
            </a:r>
          </a:p>
        </p:txBody>
      </p:sp>
      <p:cxnSp>
        <p:nvCxnSpPr>
          <p:cNvPr id="5" name="Přímá spojovací šipka 4"/>
          <p:cNvCxnSpPr/>
          <p:nvPr/>
        </p:nvCxnSpPr>
        <p:spPr>
          <a:xfrm>
            <a:off x="3851275" y="3141663"/>
            <a:ext cx="288925" cy="15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780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Nadpis 1"/>
          <p:cNvSpPr>
            <a:spLocks noGrp="1"/>
          </p:cNvSpPr>
          <p:nvPr>
            <p:ph type="title" idx="4294967295"/>
          </p:nvPr>
        </p:nvSpPr>
        <p:spPr>
          <a:xfrm>
            <a:off x="468313" y="188913"/>
            <a:ext cx="7467600" cy="1008062"/>
          </a:xfrm>
        </p:spPr>
        <p:txBody>
          <a:bodyPr anchor="b"/>
          <a:lstStyle/>
          <a:p>
            <a:pPr eaLnBrk="1" hangingPunct="1"/>
            <a:r>
              <a:rPr lang="cs-CZ" sz="4100" b="1" smtClean="0">
                <a:solidFill>
                  <a:srgbClr val="FF0000"/>
                </a:solidFill>
              </a:rPr>
              <a:t>   </a:t>
            </a:r>
            <a:r>
              <a:rPr lang="cs-CZ" sz="2400" b="1" smtClean="0">
                <a:solidFill>
                  <a:srgbClr val="FF0000"/>
                </a:solidFill>
              </a:rPr>
              <a:t>MODEL PROSTOROVĚ DIFERENCOVANÉ</a:t>
            </a:r>
            <a:br>
              <a:rPr lang="cs-CZ" sz="2400" b="1" smtClean="0">
                <a:solidFill>
                  <a:srgbClr val="FF0000"/>
                </a:solidFill>
              </a:rPr>
            </a:br>
            <a:r>
              <a:rPr lang="cs-CZ" sz="2400" b="1" smtClean="0">
                <a:solidFill>
                  <a:srgbClr val="FF0000"/>
                </a:solidFill>
              </a:rPr>
              <a:t>       POPTÁVKY</a:t>
            </a:r>
            <a:endParaRPr lang="cs-CZ" sz="2400" b="1" smtClean="0"/>
          </a:p>
        </p:txBody>
      </p:sp>
      <p:sp>
        <p:nvSpPr>
          <p:cNvPr id="77826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684213" y="1125538"/>
            <a:ext cx="8137525" cy="54721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800" b="1" smtClean="0">
                <a:solidFill>
                  <a:srgbClr val="990000"/>
                </a:solidFill>
              </a:rPr>
              <a:t>                Předpoklady, teoretická východiska        </a:t>
            </a:r>
            <a:r>
              <a:rPr lang="cs-CZ" sz="2800" smtClean="0"/>
              <a:t>A. Losch        individuální výrobce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poptávková funkce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tržní zóna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poptávkový kužel</a:t>
            </a:r>
          </a:p>
          <a:p>
            <a:pPr eaLnBrk="1" hangingPunct="1">
              <a:buFontTx/>
              <a:buNone/>
            </a:pPr>
            <a:r>
              <a:rPr lang="cs-CZ" sz="2800" smtClean="0"/>
              <a:t>--------------------------</a:t>
            </a:r>
          </a:p>
          <a:p>
            <a:pPr eaLnBrk="1" hangingPunct="1">
              <a:buFontTx/>
              <a:buNone/>
            </a:pPr>
            <a:endParaRPr lang="cs-CZ" sz="2800" smtClean="0"/>
          </a:p>
        </p:txBody>
      </p:sp>
      <p:pic>
        <p:nvPicPr>
          <p:cNvPr id="7782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2997200"/>
            <a:ext cx="3467100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28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40200" y="3068638"/>
            <a:ext cx="394335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9" name="Rectangle 6"/>
          <p:cNvSpPr>
            <a:spLocks noChangeArrowheads="1"/>
          </p:cNvSpPr>
          <p:nvPr/>
        </p:nvSpPr>
        <p:spPr bwMode="auto">
          <a:xfrm>
            <a:off x="684213" y="6858000"/>
            <a:ext cx="7416800" cy="46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77830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Zástupný symbol pro obsah 2"/>
          <p:cNvSpPr>
            <a:spLocks noGrp="1"/>
          </p:cNvSpPr>
          <p:nvPr>
            <p:ph sz="quarter" idx="4294967295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r>
              <a:rPr lang="cs-CZ" smtClean="0"/>
              <a:t>  </a:t>
            </a:r>
            <a:r>
              <a:rPr lang="cs-CZ" sz="4800" smtClean="0"/>
              <a:t>5. MAKRO</a:t>
            </a:r>
          </a:p>
          <a:p>
            <a:pPr eaLnBrk="1" hangingPunct="1">
              <a:buFontTx/>
              <a:buNone/>
            </a:pPr>
            <a:r>
              <a:rPr lang="cs-CZ" sz="4800" smtClean="0"/>
              <a:t>     Prostorové uspořádání sídel</a:t>
            </a:r>
            <a:endParaRPr lang="cs-CZ" smtClean="0"/>
          </a:p>
        </p:txBody>
      </p:sp>
      <p:pic>
        <p:nvPicPr>
          <p:cNvPr id="79874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 anchor="b"/>
          <a:lstStyle/>
          <a:p>
            <a:pPr eaLnBrk="1" hangingPunct="1"/>
            <a:r>
              <a:rPr lang="cs-CZ" b="1" smtClean="0">
                <a:solidFill>
                  <a:srgbClr val="FF0000"/>
                </a:solidFill>
              </a:rPr>
              <a:t>   </a:t>
            </a:r>
            <a:r>
              <a:rPr lang="cs-CZ" sz="2400" b="1" smtClean="0">
                <a:solidFill>
                  <a:srgbClr val="FF0000"/>
                </a:solidFill>
              </a:rPr>
              <a:t>VÝCHODISKA PROSTOROVÉHO</a:t>
            </a:r>
            <a:br>
              <a:rPr lang="cs-CZ" sz="2400" b="1" smtClean="0">
                <a:solidFill>
                  <a:srgbClr val="FF0000"/>
                </a:solidFill>
              </a:rPr>
            </a:br>
            <a:r>
              <a:rPr lang="cs-CZ" sz="2400" b="1" smtClean="0">
                <a:solidFill>
                  <a:srgbClr val="FF0000"/>
                </a:solidFill>
              </a:rPr>
              <a:t>       USPOŘÁDÁNÍ SÍDEL</a:t>
            </a:r>
          </a:p>
        </p:txBody>
      </p:sp>
      <p:sp>
        <p:nvSpPr>
          <p:cNvPr id="81922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68313" y="1125538"/>
            <a:ext cx="8174037" cy="4146550"/>
          </a:xfrm>
        </p:spPr>
        <p:txBody>
          <a:bodyPr/>
          <a:lstStyle/>
          <a:p>
            <a:pPr eaLnBrk="1" hangingPunct="1"/>
            <a:r>
              <a:rPr lang="cs-CZ" sz="2800" b="1" smtClean="0">
                <a:solidFill>
                  <a:srgbClr val="990000"/>
                </a:solidFill>
              </a:rPr>
              <a:t>Prostorové uspořádání ekonomiky </a:t>
            </a:r>
            <a:br>
              <a:rPr lang="cs-CZ" sz="2800" b="1" smtClean="0">
                <a:solidFill>
                  <a:srgbClr val="990000"/>
                </a:solidFill>
              </a:rPr>
            </a:br>
            <a:r>
              <a:rPr lang="cs-CZ" sz="2800" b="1" smtClean="0">
                <a:solidFill>
                  <a:srgbClr val="990000"/>
                </a:solidFill>
              </a:rPr>
              <a:t>= rozmístění ekonomických subjektů a intenzita vztahů mezi nimi</a:t>
            </a:r>
          </a:p>
          <a:p>
            <a:pPr eaLnBrk="1" hangingPunct="1">
              <a:buFontTx/>
              <a:buNone/>
            </a:pPr>
            <a:r>
              <a:rPr lang="cs-CZ" smtClean="0"/>
              <a:t>Základní jednotka – </a:t>
            </a:r>
            <a:r>
              <a:rPr lang="cs-CZ" b="1" smtClean="0">
                <a:solidFill>
                  <a:srgbClr val="FF0000"/>
                </a:solidFill>
              </a:rPr>
              <a:t>sídlo</a:t>
            </a:r>
          </a:p>
          <a:p>
            <a:pPr eaLnBrk="1" hangingPunct="1">
              <a:buFontTx/>
              <a:buNone/>
            </a:pPr>
            <a:r>
              <a:rPr lang="cs-CZ" smtClean="0">
                <a:solidFill>
                  <a:srgbClr val="FF0000"/>
                </a:solidFill>
              </a:rPr>
              <a:t>       </a:t>
            </a:r>
            <a:r>
              <a:rPr lang="cs-CZ" sz="2800" smtClean="0"/>
              <a:t>prostorová koncentrace obyvatel a jejich aktivit</a:t>
            </a:r>
          </a:p>
          <a:p>
            <a:pPr eaLnBrk="1" hangingPunct="1">
              <a:buFontTx/>
              <a:buNone/>
            </a:pPr>
            <a:r>
              <a:rPr lang="cs-CZ" sz="2800" smtClean="0">
                <a:solidFill>
                  <a:srgbClr val="FF0000"/>
                </a:solidFill>
              </a:rPr>
              <a:t>         </a:t>
            </a:r>
            <a:r>
              <a:rPr lang="cs-CZ" sz="2800" smtClean="0"/>
              <a:t>význam</a:t>
            </a:r>
            <a:r>
              <a:rPr lang="cs-CZ" sz="2800" smtClean="0">
                <a:solidFill>
                  <a:srgbClr val="FF0000"/>
                </a:solidFill>
              </a:rPr>
              <a:t> </a:t>
            </a:r>
            <a:r>
              <a:rPr lang="cs-CZ" sz="2800" smtClean="0"/>
              <a:t>a vnitřní struktura</a:t>
            </a:r>
          </a:p>
          <a:p>
            <a:pPr eaLnBrk="1" hangingPunct="1">
              <a:buFontTx/>
              <a:buNone/>
            </a:pPr>
            <a:r>
              <a:rPr lang="cs-CZ" smtClean="0"/>
              <a:t>Faktory rozmístění sídel</a:t>
            </a:r>
          </a:p>
          <a:p>
            <a:pPr eaLnBrk="1" hangingPunct="1">
              <a:buFontTx/>
              <a:buNone/>
            </a:pPr>
            <a:r>
              <a:rPr lang="cs-CZ" smtClean="0"/>
              <a:t>       </a:t>
            </a:r>
            <a:r>
              <a:rPr lang="cs-CZ" sz="2800" smtClean="0"/>
              <a:t>definovatelná úroveň vnitřní struktury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měřitelná úroveň vnějších vazeb</a:t>
            </a:r>
          </a:p>
        </p:txBody>
      </p:sp>
      <p:pic>
        <p:nvPicPr>
          <p:cNvPr id="8192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 anchor="b"/>
          <a:lstStyle/>
          <a:p>
            <a:pPr eaLnBrk="1" hangingPunct="1"/>
            <a:r>
              <a:rPr lang="cs-CZ" b="1" smtClean="0">
                <a:solidFill>
                  <a:srgbClr val="FF0000"/>
                </a:solidFill>
              </a:rPr>
              <a:t>   </a:t>
            </a:r>
            <a:r>
              <a:rPr lang="cs-CZ" sz="2400" b="1" smtClean="0">
                <a:solidFill>
                  <a:srgbClr val="FF0000"/>
                </a:solidFill>
              </a:rPr>
              <a:t>PROCES PROSTOROVÉHO</a:t>
            </a:r>
            <a:br>
              <a:rPr lang="cs-CZ" sz="2400" b="1" smtClean="0">
                <a:solidFill>
                  <a:srgbClr val="FF0000"/>
                </a:solidFill>
              </a:rPr>
            </a:br>
            <a:r>
              <a:rPr lang="cs-CZ" sz="2400" b="1" smtClean="0">
                <a:solidFill>
                  <a:srgbClr val="FF0000"/>
                </a:solidFill>
              </a:rPr>
              <a:t>      USPOŘÁDÁNÍ</a:t>
            </a:r>
          </a:p>
        </p:txBody>
      </p:sp>
      <p:sp>
        <p:nvSpPr>
          <p:cNvPr id="83970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395288" y="1196975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b="1" smtClean="0">
                <a:solidFill>
                  <a:srgbClr val="FF0000"/>
                </a:solidFill>
              </a:rPr>
              <a:t>                </a:t>
            </a:r>
            <a:r>
              <a:rPr lang="cs-CZ" sz="2400" b="1" smtClean="0">
                <a:solidFill>
                  <a:srgbClr val="FF0000"/>
                </a:solidFill>
              </a:rPr>
              <a:t>Teorie centrálních míst (TCM)</a:t>
            </a:r>
          </a:p>
          <a:p>
            <a:pPr eaLnBrk="1" hangingPunct="1">
              <a:buFontTx/>
              <a:buNone/>
            </a:pPr>
            <a:r>
              <a:rPr lang="cs-CZ" sz="2400" smtClean="0"/>
              <a:t>Předpoklady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- </a:t>
            </a:r>
            <a:r>
              <a:rPr lang="cs-CZ" sz="2400" b="1" smtClean="0"/>
              <a:t>centrální místo    </a:t>
            </a:r>
            <a:r>
              <a:rPr lang="cs-CZ" sz="2400" smtClean="0"/>
              <a:t>hierarchizace sídel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- </a:t>
            </a:r>
            <a:r>
              <a:rPr lang="cs-CZ" sz="2400" b="1" smtClean="0"/>
              <a:t>tržní zóna </a:t>
            </a:r>
            <a:r>
              <a:rPr lang="cs-CZ" sz="2400" smtClean="0"/>
              <a:t> různá pro různé služby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                maximálně přijatelná vzdálenost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- </a:t>
            </a:r>
            <a:r>
              <a:rPr lang="cs-CZ" sz="2400" b="1" smtClean="0"/>
              <a:t>prahový počet obyvatel 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                minimálně přijatelný počet obyvatel</a:t>
            </a:r>
          </a:p>
          <a:p>
            <a:pPr eaLnBrk="1" hangingPunct="1">
              <a:buFontTx/>
              <a:buNone/>
            </a:pPr>
            <a:r>
              <a:rPr lang="cs-CZ" sz="2400" smtClean="0"/>
              <a:t>Proces prostorového uspořádání v 6 krocích</a:t>
            </a:r>
          </a:p>
        </p:txBody>
      </p:sp>
      <p:cxnSp>
        <p:nvCxnSpPr>
          <p:cNvPr id="5" name="Přímá spojovací šipka 4"/>
          <p:cNvCxnSpPr/>
          <p:nvPr/>
        </p:nvCxnSpPr>
        <p:spPr>
          <a:xfrm>
            <a:off x="4067175" y="3213100"/>
            <a:ext cx="217488" cy="1588"/>
          </a:xfrm>
          <a:prstGeom prst="straightConnector1">
            <a:avLst/>
          </a:prstGeom>
          <a:ln w="190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972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Nadpis 1"/>
          <p:cNvSpPr>
            <a:spLocks noGrp="1"/>
          </p:cNvSpPr>
          <p:nvPr>
            <p:ph type="title" idx="4294967295"/>
          </p:nvPr>
        </p:nvSpPr>
        <p:spPr>
          <a:xfrm>
            <a:off x="539750" y="404813"/>
            <a:ext cx="7467600" cy="1079500"/>
          </a:xfrm>
        </p:spPr>
        <p:txBody>
          <a:bodyPr anchor="b"/>
          <a:lstStyle/>
          <a:p>
            <a:pPr eaLnBrk="1" hangingPunct="1"/>
            <a:r>
              <a:rPr lang="cs-CZ" sz="3400" smtClean="0">
                <a:solidFill>
                  <a:srgbClr val="6E84B4"/>
                </a:solidFill>
              </a:rPr>
              <a:t>pokračování</a:t>
            </a:r>
            <a:br>
              <a:rPr lang="cs-CZ" sz="3400" smtClean="0">
                <a:solidFill>
                  <a:srgbClr val="6E84B4"/>
                </a:solidFill>
              </a:rPr>
            </a:br>
            <a:endParaRPr lang="cs-CZ" sz="3400" smtClean="0">
              <a:solidFill>
                <a:srgbClr val="6E84B4"/>
              </a:solidFill>
            </a:endParaRPr>
          </a:p>
        </p:txBody>
      </p:sp>
      <p:sp>
        <p:nvSpPr>
          <p:cNvPr id="86018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68313" y="1341438"/>
            <a:ext cx="8064500" cy="51831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400" smtClean="0"/>
              <a:t>             </a:t>
            </a:r>
            <a:r>
              <a:rPr lang="cs-CZ" sz="2400" b="1" smtClean="0"/>
              <a:t>předpoklady modelu                                               </a:t>
            </a:r>
            <a:r>
              <a:rPr lang="cs-CZ" sz="2400" smtClean="0"/>
              <a:t>Christaller</a:t>
            </a:r>
          </a:p>
          <a:p>
            <a:pPr eaLnBrk="1" hangingPunct="1">
              <a:buFontTx/>
              <a:buNone/>
            </a:pPr>
            <a:endParaRPr lang="cs-CZ" sz="2400" smtClean="0"/>
          </a:p>
          <a:p>
            <a:pPr eaLnBrk="1" hangingPunct="1"/>
            <a:r>
              <a:rPr lang="cs-CZ" sz="2400" smtClean="0"/>
              <a:t>území je charakterizováno jako ideální rovina</a:t>
            </a:r>
          </a:p>
          <a:p>
            <a:pPr eaLnBrk="1" hangingPunct="1"/>
            <a:r>
              <a:rPr lang="cs-CZ" sz="2400" smtClean="0"/>
              <a:t>přírodní zdroje jsou rozmístěny rovnoměrně</a:t>
            </a:r>
          </a:p>
          <a:p>
            <a:pPr eaLnBrk="1" hangingPunct="1"/>
            <a:r>
              <a:rPr lang="cs-CZ" sz="2400" smtClean="0"/>
              <a:t>obyvatelstvo je rozmístěno rovnoměrně</a:t>
            </a:r>
          </a:p>
          <a:p>
            <a:pPr eaLnBrk="1" hangingPunct="1">
              <a:buFontTx/>
              <a:buNone/>
            </a:pPr>
            <a:endParaRPr lang="cs-CZ" sz="2400" smtClean="0"/>
          </a:p>
        </p:txBody>
      </p:sp>
      <p:pic>
        <p:nvPicPr>
          <p:cNvPr id="8601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3789363"/>
            <a:ext cx="3887788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3933825"/>
            <a:ext cx="3727450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Šipka doprava 6"/>
          <p:cNvSpPr/>
          <p:nvPr/>
        </p:nvSpPr>
        <p:spPr>
          <a:xfrm>
            <a:off x="3851275" y="4868863"/>
            <a:ext cx="936625" cy="285750"/>
          </a:xfrm>
          <a:prstGeom prst="rightArrow">
            <a:avLst>
              <a:gd name="adj1" fmla="val 4189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" name="Veselý obličej 9"/>
          <p:cNvSpPr/>
          <p:nvPr/>
        </p:nvSpPr>
        <p:spPr>
          <a:xfrm>
            <a:off x="8143875" y="5715000"/>
            <a:ext cx="571500" cy="5715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86023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Nadpis 1"/>
          <p:cNvSpPr>
            <a:spLocks noGrp="1"/>
          </p:cNvSpPr>
          <p:nvPr>
            <p:ph type="title" idx="4294967295"/>
          </p:nvPr>
        </p:nvSpPr>
        <p:spPr>
          <a:xfrm>
            <a:off x="468313" y="188913"/>
            <a:ext cx="7467600" cy="561975"/>
          </a:xfrm>
        </p:spPr>
        <p:txBody>
          <a:bodyPr anchor="b"/>
          <a:lstStyle/>
          <a:p>
            <a:pPr eaLnBrk="1" hangingPunct="1"/>
            <a:r>
              <a:rPr lang="cs-CZ" sz="3400" smtClean="0">
                <a:solidFill>
                  <a:srgbClr val="969EAB"/>
                </a:solidFill>
              </a:rPr>
              <a:t>pokračování</a:t>
            </a:r>
          </a:p>
        </p:txBody>
      </p:sp>
      <p:sp>
        <p:nvSpPr>
          <p:cNvPr id="88066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395288" y="908050"/>
            <a:ext cx="8064500" cy="594995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cs-CZ" sz="2400" smtClean="0"/>
          </a:p>
        </p:txBody>
      </p:sp>
      <p:pic>
        <p:nvPicPr>
          <p:cNvPr id="8806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785813"/>
            <a:ext cx="3949700" cy="283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68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1638" y="692150"/>
            <a:ext cx="4670425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Šipka doprava 8"/>
          <p:cNvSpPr/>
          <p:nvPr/>
        </p:nvSpPr>
        <p:spPr>
          <a:xfrm>
            <a:off x="3786188" y="1857375"/>
            <a:ext cx="1000125" cy="357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88070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0" y="3500438"/>
            <a:ext cx="4572000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Šipka dolů 10"/>
          <p:cNvSpPr/>
          <p:nvPr/>
        </p:nvSpPr>
        <p:spPr>
          <a:xfrm>
            <a:off x="6000750" y="3214688"/>
            <a:ext cx="285750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88072" name="Picture 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Nadpis 1"/>
          <p:cNvSpPr>
            <a:spLocks noGrp="1"/>
          </p:cNvSpPr>
          <p:nvPr>
            <p:ph type="title" idx="4294967295"/>
          </p:nvPr>
        </p:nvSpPr>
        <p:spPr>
          <a:xfrm>
            <a:off x="509588" y="287338"/>
            <a:ext cx="8174037" cy="1081087"/>
          </a:xfrm>
        </p:spPr>
        <p:txBody>
          <a:bodyPr anchor="b"/>
          <a:lstStyle/>
          <a:p>
            <a:pPr eaLnBrk="1" hangingPunct="1"/>
            <a:r>
              <a:rPr lang="cs-CZ" sz="2200" smtClean="0">
                <a:solidFill>
                  <a:srgbClr val="6E84B4"/>
                </a:solidFill>
              </a:rPr>
              <a:t>POKRAČOVÁNÍ</a:t>
            </a:r>
          </a:p>
        </p:txBody>
      </p:sp>
      <p:sp>
        <p:nvSpPr>
          <p:cNvPr id="90114" name="Zástupný symbol pro obsah 2"/>
          <p:cNvSpPr>
            <a:spLocks noGrp="1"/>
          </p:cNvSpPr>
          <p:nvPr>
            <p:ph sz="quarter"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hierarchizace       </a:t>
            </a:r>
            <a:r>
              <a:rPr lang="cs-CZ" sz="2800" smtClean="0"/>
              <a:t>centra vyššího (nižšího) řádu</a:t>
            </a:r>
          </a:p>
          <a:p>
            <a:pPr eaLnBrk="1" hangingPunct="1"/>
            <a:endParaRPr lang="cs-CZ" sz="2800" smtClean="0"/>
          </a:p>
          <a:p>
            <a:pPr eaLnBrk="1" hangingPunct="1">
              <a:buFontTx/>
              <a:buNone/>
            </a:pPr>
            <a:r>
              <a:rPr lang="cs-CZ" sz="2800" smtClean="0"/>
              <a:t>            </a:t>
            </a:r>
            <a:r>
              <a:rPr lang="cs-CZ" sz="2800" b="1" i="1" smtClean="0">
                <a:solidFill>
                  <a:srgbClr val="FF0000"/>
                </a:solidFill>
              </a:rPr>
              <a:t>tři principy hierarchizace:</a:t>
            </a:r>
            <a:r>
              <a:rPr lang="cs-CZ" sz="2800" b="1" smtClean="0"/>
              <a:t>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800" b="1" smtClean="0"/>
              <a:t>              tržní </a:t>
            </a:r>
            <a:r>
              <a:rPr lang="cs-CZ" sz="2000" smtClean="0"/>
              <a:t>(konkurence výrobců)</a:t>
            </a:r>
            <a:endParaRPr lang="cs-CZ" sz="2000" b="1" smtClean="0"/>
          </a:p>
          <a:p>
            <a:pPr eaLnBrk="1" hangingPunct="1">
              <a:buFont typeface="Wingdings" pitchFamily="2" charset="2"/>
              <a:buChar char="Ø"/>
            </a:pPr>
            <a:r>
              <a:rPr lang="cs-CZ" sz="2800" b="1" smtClean="0"/>
              <a:t>              dopravní </a:t>
            </a:r>
            <a:r>
              <a:rPr lang="cs-CZ" sz="2000" smtClean="0"/>
              <a:t>(„konkurence“ vzdálenosti)</a:t>
            </a:r>
            <a:endParaRPr lang="cs-CZ" sz="2800" b="1" smtClean="0"/>
          </a:p>
          <a:p>
            <a:pPr eaLnBrk="1" hangingPunct="1">
              <a:buFont typeface="Wingdings" pitchFamily="2" charset="2"/>
              <a:buChar char="Ø"/>
            </a:pPr>
            <a:r>
              <a:rPr lang="cs-CZ" sz="2800" b="1" smtClean="0"/>
              <a:t>              administrativní </a:t>
            </a:r>
            <a:r>
              <a:rPr lang="cs-CZ" sz="2000" smtClean="0"/>
              <a:t>(autorita)</a:t>
            </a:r>
          </a:p>
        </p:txBody>
      </p:sp>
      <p:cxnSp>
        <p:nvCxnSpPr>
          <p:cNvPr id="5" name="Přímá spojovací šipka 4"/>
          <p:cNvCxnSpPr/>
          <p:nvPr/>
        </p:nvCxnSpPr>
        <p:spPr>
          <a:xfrm>
            <a:off x="2843213" y="1844675"/>
            <a:ext cx="360362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0116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Zástupný symbol pro obsah 2"/>
          <p:cNvSpPr>
            <a:spLocks noGrp="1"/>
          </p:cNvSpPr>
          <p:nvPr>
            <p:ph sz="quarter" idx="4294967295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buFontTx/>
              <a:buNone/>
            </a:pPr>
            <a:endParaRPr lang="cs-CZ" sz="4800" smtClean="0"/>
          </a:p>
          <a:p>
            <a:pPr eaLnBrk="1" hangingPunct="1">
              <a:buFontTx/>
              <a:buNone/>
            </a:pPr>
            <a:r>
              <a:rPr lang="cs-CZ" sz="4800" smtClean="0"/>
              <a:t>  6. MAKRO</a:t>
            </a:r>
          </a:p>
          <a:p>
            <a:pPr eaLnBrk="1" hangingPunct="1">
              <a:buFontTx/>
              <a:buNone/>
            </a:pPr>
            <a:r>
              <a:rPr lang="cs-CZ" sz="4800" smtClean="0"/>
              <a:t>      Teorie regionů</a:t>
            </a:r>
          </a:p>
        </p:txBody>
      </p:sp>
      <p:pic>
        <p:nvPicPr>
          <p:cNvPr id="92162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1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PŘEDSTAVENÍ KURZU - VAZBY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4294967295"/>
          </p:nvPr>
        </p:nvGraphicFramePr>
        <p:xfrm>
          <a:off x="457200" y="1412776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483" name="Picture 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 anchor="b"/>
          <a:lstStyle/>
          <a:p>
            <a:pPr eaLnBrk="1" hangingPunct="1"/>
            <a:r>
              <a:rPr lang="cs-CZ" sz="4000" b="1" smtClean="0">
                <a:solidFill>
                  <a:srgbClr val="FF0000"/>
                </a:solidFill>
              </a:rPr>
              <a:t>   VYMEZENÍ REGIONU</a:t>
            </a:r>
          </a:p>
        </p:txBody>
      </p:sp>
      <p:sp>
        <p:nvSpPr>
          <p:cNvPr id="94210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68313" y="981075"/>
            <a:ext cx="7467600" cy="4873625"/>
          </a:xfrm>
        </p:spPr>
        <p:txBody>
          <a:bodyPr/>
          <a:lstStyle/>
          <a:p>
            <a:pPr eaLnBrk="1" hangingPunct="1"/>
            <a:r>
              <a:rPr lang="cs-CZ" sz="2400" smtClean="0">
                <a:solidFill>
                  <a:srgbClr val="FF0000"/>
                </a:solidFill>
              </a:rPr>
              <a:t>Region</a:t>
            </a:r>
            <a:r>
              <a:rPr lang="cs-CZ" sz="2400" smtClean="0"/>
              <a:t> – základní definice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smtClean="0"/>
              <a:t>        relativně samostatný celek v prostoru daný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- geograficky  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- socioekonomicky  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- </a:t>
            </a:r>
            <a:r>
              <a:rPr lang="cs-CZ" sz="2400" smtClean="0">
                <a:solidFill>
                  <a:srgbClr val="FF0000"/>
                </a:solidFill>
              </a:rPr>
              <a:t>identitou obyvatel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smtClean="0"/>
              <a:t>         ohraničené území (hranice, hraniční zóna)</a:t>
            </a:r>
          </a:p>
          <a:p>
            <a:pPr eaLnBrk="1" hangingPunct="1"/>
            <a:r>
              <a:rPr lang="cs-CZ" sz="2400" smtClean="0">
                <a:solidFill>
                  <a:srgbClr val="FF0000"/>
                </a:solidFill>
              </a:rPr>
              <a:t>Regionalizace </a:t>
            </a:r>
          </a:p>
          <a:p>
            <a:pPr eaLnBrk="1" hangingPunct="1"/>
            <a:r>
              <a:rPr lang="cs-CZ" sz="2400" smtClean="0">
                <a:solidFill>
                  <a:srgbClr val="FF0000"/>
                </a:solidFill>
              </a:rPr>
              <a:t>Typologie regionů </a:t>
            </a:r>
            <a:r>
              <a:rPr lang="cs-CZ" sz="2400" smtClean="0"/>
              <a:t>(vnitřní struktura)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vznik přirozený x účelový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rozčleněním x seskupením (</a:t>
            </a:r>
            <a:r>
              <a:rPr lang="cs-CZ" sz="2400" smtClean="0">
                <a:solidFill>
                  <a:srgbClr val="FF0000"/>
                </a:solidFill>
              </a:rPr>
              <a:t>integrací</a:t>
            </a:r>
            <a:r>
              <a:rPr lang="cs-CZ" sz="2400" smtClean="0"/>
              <a:t>)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charakter heterogenní x homogenní x </a:t>
            </a:r>
            <a:r>
              <a:rPr lang="cs-CZ" sz="2400" smtClean="0">
                <a:solidFill>
                  <a:srgbClr val="FF0000"/>
                </a:solidFill>
              </a:rPr>
              <a:t>nodální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</a:t>
            </a:r>
            <a:endParaRPr lang="cs-CZ" smtClean="0"/>
          </a:p>
          <a:p>
            <a:pPr eaLnBrk="1" hangingPunct="1">
              <a:buFontTx/>
              <a:buNone/>
            </a:pPr>
            <a:r>
              <a:rPr lang="cs-CZ" smtClean="0"/>
              <a:t>       </a:t>
            </a:r>
          </a:p>
        </p:txBody>
      </p:sp>
      <p:pic>
        <p:nvPicPr>
          <p:cNvPr id="9421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850900"/>
          </a:xfrm>
        </p:spPr>
        <p:txBody>
          <a:bodyPr anchor="b"/>
          <a:lstStyle/>
          <a:p>
            <a:pPr eaLnBrk="1" hangingPunct="1"/>
            <a:r>
              <a:rPr lang="cs-CZ" sz="3400" smtClean="0"/>
              <a:t>POKRAČOVÁNÍ</a:t>
            </a:r>
          </a:p>
        </p:txBody>
      </p:sp>
      <p:sp>
        <p:nvSpPr>
          <p:cNvPr id="96258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mtClean="0">
                <a:solidFill>
                  <a:srgbClr val="FF0000"/>
                </a:solidFill>
              </a:rPr>
              <a:t>Hierarchie regionů </a:t>
            </a:r>
            <a:r>
              <a:rPr lang="cs-CZ" sz="2800" smtClean="0"/>
              <a:t>(vnější vazby)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míra nezávislosti (politické, ekonomické)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míra otevřenosti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velikost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ekonomická úroveň</a:t>
            </a:r>
          </a:p>
          <a:p>
            <a:pPr eaLnBrk="1" hangingPunct="1">
              <a:buFontTx/>
              <a:buNone/>
            </a:pPr>
            <a:endParaRPr lang="cs-CZ" sz="2800" smtClean="0"/>
          </a:p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Teorie vývoje regionů</a:t>
            </a:r>
          </a:p>
          <a:p>
            <a:pPr eaLnBrk="1" hangingPunct="1">
              <a:buFontTx/>
              <a:buNone/>
            </a:pPr>
            <a:r>
              <a:rPr lang="cs-CZ" smtClean="0">
                <a:solidFill>
                  <a:srgbClr val="FF0000"/>
                </a:solidFill>
              </a:rPr>
              <a:t>          </a:t>
            </a:r>
          </a:p>
          <a:p>
            <a:pPr eaLnBrk="1" hangingPunct="1">
              <a:buFontTx/>
              <a:buNone/>
            </a:pPr>
            <a:r>
              <a:rPr lang="cs-CZ" smtClean="0">
                <a:solidFill>
                  <a:srgbClr val="FF0000"/>
                </a:solidFill>
              </a:rPr>
              <a:t>   </a:t>
            </a:r>
          </a:p>
        </p:txBody>
      </p:sp>
      <p:pic>
        <p:nvPicPr>
          <p:cNvPr id="9625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Nadpis 1"/>
          <p:cNvSpPr>
            <a:spLocks noGrp="1"/>
          </p:cNvSpPr>
          <p:nvPr>
            <p:ph type="title" idx="4294967295"/>
          </p:nvPr>
        </p:nvSpPr>
        <p:spPr>
          <a:xfrm>
            <a:off x="611188" y="333375"/>
            <a:ext cx="7467600" cy="574675"/>
          </a:xfrm>
        </p:spPr>
        <p:txBody>
          <a:bodyPr anchor="b"/>
          <a:lstStyle/>
          <a:p>
            <a:pPr eaLnBrk="1" hangingPunct="1"/>
            <a:r>
              <a:rPr lang="cs-CZ" b="1" smtClean="0">
                <a:solidFill>
                  <a:srgbClr val="FF0000"/>
                </a:solidFill>
              </a:rPr>
              <a:t>   </a:t>
            </a:r>
            <a:r>
              <a:rPr lang="cs-CZ" sz="2400" b="1" smtClean="0">
                <a:solidFill>
                  <a:srgbClr val="FF0000"/>
                </a:solidFill>
              </a:rPr>
              <a:t>TEORIE VÝVOJE REGIONŮ</a:t>
            </a:r>
          </a:p>
        </p:txBody>
      </p:sp>
      <p:sp>
        <p:nvSpPr>
          <p:cNvPr id="98306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68313" y="981075"/>
            <a:ext cx="7467600" cy="4916488"/>
          </a:xfrm>
        </p:spPr>
        <p:txBody>
          <a:bodyPr/>
          <a:lstStyle/>
          <a:p>
            <a:pPr eaLnBrk="1" hangingPunct="1"/>
            <a:r>
              <a:rPr lang="cs-CZ" smtClean="0"/>
              <a:t>Faktor času: dynamika - </a:t>
            </a:r>
            <a:r>
              <a:rPr lang="cs-CZ" sz="2800" smtClean="0"/>
              <a:t>růst, rozvoj, 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      -  stagnace, úpadek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      -   </a:t>
            </a:r>
            <a:r>
              <a:rPr lang="cs-CZ" sz="2800" smtClean="0">
                <a:solidFill>
                  <a:srgbClr val="FF0000"/>
                </a:solidFill>
              </a:rPr>
              <a:t>cyklus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</a:t>
            </a:r>
            <a:r>
              <a:rPr lang="cs-CZ" smtClean="0"/>
              <a:t>statika</a:t>
            </a:r>
            <a:r>
              <a:rPr lang="cs-CZ" sz="2800" smtClean="0"/>
              <a:t>        -  úroveň</a:t>
            </a:r>
          </a:p>
          <a:p>
            <a:pPr eaLnBrk="1" hangingPunct="1"/>
            <a:r>
              <a:rPr lang="cs-CZ" smtClean="0"/>
              <a:t>Teoretická východiska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mtClean="0"/>
              <a:t>          faktory - </a:t>
            </a:r>
            <a:r>
              <a:rPr lang="cs-CZ" sz="2800" smtClean="0"/>
              <a:t>vnější (podmínky)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- vnitřní (chování, vazby)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800" smtClean="0"/>
              <a:t>            </a:t>
            </a:r>
            <a:r>
              <a:rPr lang="cs-CZ" smtClean="0"/>
              <a:t>mechanismus  - </a:t>
            </a:r>
            <a:r>
              <a:rPr lang="cs-CZ" sz="2800" smtClean="0">
                <a:solidFill>
                  <a:srgbClr val="FF0000"/>
                </a:solidFill>
              </a:rPr>
              <a:t>impuls X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              - </a:t>
            </a:r>
            <a:r>
              <a:rPr lang="cs-CZ" sz="2800" b="1" smtClean="0">
                <a:solidFill>
                  <a:srgbClr val="FF0000"/>
                </a:solidFill>
              </a:rPr>
              <a:t>multiplikátor</a:t>
            </a:r>
            <a:r>
              <a:rPr lang="cs-CZ" sz="2800" smtClean="0">
                <a:solidFill>
                  <a:srgbClr val="FF0000"/>
                </a:solidFill>
              </a:rPr>
              <a:t>  a  </a:t>
            </a:r>
          </a:p>
          <a:p>
            <a:pPr eaLnBrk="1" hangingPunct="1">
              <a:buFontTx/>
              <a:buNone/>
            </a:pPr>
            <a:r>
              <a:rPr lang="cs-CZ" sz="2800" smtClean="0">
                <a:solidFill>
                  <a:srgbClr val="FF0000"/>
                </a:solidFill>
              </a:rPr>
              <a:t>                                              - multiplikační efekt Y= aX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800" smtClean="0">
                <a:solidFill>
                  <a:srgbClr val="FF0000"/>
                </a:solidFill>
              </a:rPr>
              <a:t>            </a:t>
            </a:r>
            <a:r>
              <a:rPr lang="cs-CZ" smtClean="0"/>
              <a:t>teoretické koncepty</a:t>
            </a:r>
          </a:p>
          <a:p>
            <a:pPr eaLnBrk="1" hangingPunct="1">
              <a:buFont typeface="Wingdings" pitchFamily="2" charset="2"/>
              <a:buChar char="Ø"/>
            </a:pPr>
            <a:endParaRPr lang="cs-CZ" smtClean="0"/>
          </a:p>
        </p:txBody>
      </p:sp>
      <p:pic>
        <p:nvPicPr>
          <p:cNvPr id="9830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 anchor="b"/>
          <a:lstStyle/>
          <a:p>
            <a:pPr eaLnBrk="1" hangingPunct="1"/>
            <a:r>
              <a:rPr lang="cs-CZ" sz="3400" smtClean="0"/>
              <a:t>POKRAČOVÁNÍ</a:t>
            </a:r>
          </a:p>
        </p:txBody>
      </p:sp>
      <p:sp>
        <p:nvSpPr>
          <p:cNvPr id="100354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68313" y="836613"/>
            <a:ext cx="8229600" cy="4525962"/>
          </a:xfrm>
        </p:spPr>
        <p:txBody>
          <a:bodyPr/>
          <a:lstStyle/>
          <a:p>
            <a:pPr eaLnBrk="1" hangingPunct="1"/>
            <a:r>
              <a:rPr lang="cs-CZ" sz="2400" smtClean="0"/>
              <a:t>Impuls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smtClean="0"/>
              <a:t>               teorie </a:t>
            </a:r>
            <a:r>
              <a:rPr lang="cs-CZ" sz="2400" smtClean="0">
                <a:solidFill>
                  <a:srgbClr val="FF0000"/>
                </a:solidFill>
              </a:rPr>
              <a:t>pólů </a:t>
            </a:r>
            <a:r>
              <a:rPr lang="cs-CZ" sz="2400" smtClean="0"/>
              <a:t>rozvoje (centrální místo)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smtClean="0"/>
              <a:t>               teorie ekonomické základny (firma, odvětví)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smtClean="0"/>
              <a:t>               teorie kumulativních změn (jádrové regiony)</a:t>
            </a:r>
          </a:p>
          <a:p>
            <a:pPr eaLnBrk="1" hangingPunct="1">
              <a:buFont typeface="Wingdings" pitchFamily="2" charset="2"/>
              <a:buChar char="Ø"/>
            </a:pPr>
            <a:endParaRPr lang="cs-CZ" sz="2400" smtClean="0"/>
          </a:p>
          <a:p>
            <a:pPr eaLnBrk="1" hangingPunct="1"/>
            <a:r>
              <a:rPr lang="cs-CZ" sz="2400" smtClean="0"/>
              <a:t>Multiplikátor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smtClean="0"/>
              <a:t>               multiplikátor ekonomické základny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smtClean="0"/>
              <a:t>               regionální multiplikátor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smtClean="0"/>
              <a:t>               lokalizační koeficient</a:t>
            </a:r>
          </a:p>
          <a:p>
            <a:pPr eaLnBrk="1" hangingPunct="1">
              <a:buFontTx/>
              <a:buNone/>
            </a:pPr>
            <a:endParaRPr lang="cs-CZ" smtClean="0"/>
          </a:p>
        </p:txBody>
      </p:sp>
      <p:pic>
        <p:nvPicPr>
          <p:cNvPr id="10035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 anchor="b"/>
          <a:lstStyle/>
          <a:p>
            <a:pPr eaLnBrk="1" hangingPunct="1"/>
            <a:r>
              <a:rPr lang="cs-CZ" sz="4000" smtClean="0">
                <a:solidFill>
                  <a:srgbClr val="FF0000"/>
                </a:solidFill>
              </a:rPr>
              <a:t>   REGIONÁLNÍ ANALÝZA</a:t>
            </a:r>
          </a:p>
        </p:txBody>
      </p:sp>
      <p:sp>
        <p:nvSpPr>
          <p:cNvPr id="102402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68313" y="1125538"/>
            <a:ext cx="8229600" cy="4525962"/>
          </a:xfrm>
        </p:spPr>
        <p:txBody>
          <a:bodyPr/>
          <a:lstStyle/>
          <a:p>
            <a:pPr eaLnBrk="1" hangingPunct="1"/>
            <a:r>
              <a:rPr lang="cs-CZ" sz="2400" b="1" smtClean="0"/>
              <a:t>Kriteria analýzy - </a:t>
            </a:r>
            <a:r>
              <a:rPr lang="cs-CZ" sz="2400" smtClean="0"/>
              <a:t>z věcného hlediska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                  -  z hlediska hierarchie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                  -  z úhlu pohledu - časová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                                               -  komparativní</a:t>
            </a:r>
          </a:p>
          <a:p>
            <a:pPr eaLnBrk="1" hangingPunct="1"/>
            <a:r>
              <a:rPr lang="cs-CZ" sz="2400" b="1" smtClean="0"/>
              <a:t>Dvě fáze analýz   </a:t>
            </a:r>
            <a:r>
              <a:rPr lang="cs-CZ" sz="2400" smtClean="0"/>
              <a:t>- deskripce 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                   -  příčinné souvislosti</a:t>
            </a:r>
          </a:p>
          <a:p>
            <a:pPr eaLnBrk="1" hangingPunct="1"/>
            <a:r>
              <a:rPr lang="cs-CZ" sz="2400" b="1" smtClean="0"/>
              <a:t>Typologie faktorů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b="1" i="1" smtClean="0">
                <a:solidFill>
                  <a:srgbClr val="FF0000"/>
                </a:solidFill>
              </a:rPr>
              <a:t>Přírodní prostředí a infrastruktur</a:t>
            </a:r>
            <a:r>
              <a:rPr lang="cs-CZ" sz="2400" b="1" smtClean="0">
                <a:solidFill>
                  <a:srgbClr val="FF0000"/>
                </a:solidFill>
              </a:rPr>
              <a:t>a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poloha regionu a sídelní struktura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infrastruktura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životní prostředí</a:t>
            </a:r>
          </a:p>
        </p:txBody>
      </p:sp>
      <p:pic>
        <p:nvPicPr>
          <p:cNvPr id="10240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Nadpis 1"/>
          <p:cNvSpPr>
            <a:spLocks noGrp="1"/>
          </p:cNvSpPr>
          <p:nvPr>
            <p:ph type="title" idx="4294967295"/>
          </p:nvPr>
        </p:nvSpPr>
        <p:spPr>
          <a:xfrm>
            <a:off x="468313" y="0"/>
            <a:ext cx="7467600" cy="549275"/>
          </a:xfrm>
        </p:spPr>
        <p:txBody>
          <a:bodyPr anchor="b"/>
          <a:lstStyle/>
          <a:p>
            <a:pPr eaLnBrk="1" hangingPunct="1"/>
            <a:r>
              <a:rPr lang="cs-CZ" sz="3400" smtClean="0"/>
              <a:t>POKRAČOVÁNÍ</a:t>
            </a:r>
          </a:p>
        </p:txBody>
      </p:sp>
      <p:sp>
        <p:nvSpPr>
          <p:cNvPr id="104450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68313" y="620713"/>
            <a:ext cx="7467600" cy="5708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cs-CZ" sz="2000" b="1" i="1" smtClean="0">
                <a:solidFill>
                  <a:srgbClr val="FF0000"/>
                </a:solidFill>
              </a:rPr>
              <a:t>Obyvatelstvo a jeho struktura</a:t>
            </a:r>
          </a:p>
          <a:p>
            <a:pPr eaLnBrk="1" hangingPunct="1">
              <a:buFontTx/>
              <a:buNone/>
            </a:pPr>
            <a:r>
              <a:rPr lang="cs-CZ" sz="2000" i="1" smtClean="0">
                <a:solidFill>
                  <a:srgbClr val="FF0000"/>
                </a:solidFill>
              </a:rPr>
              <a:t>          </a:t>
            </a:r>
            <a:r>
              <a:rPr lang="cs-CZ" sz="2000" smtClean="0"/>
              <a:t>věkové složení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vzdělanostní struktura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migrace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b="1" i="1" smtClean="0">
                <a:solidFill>
                  <a:srgbClr val="FF0000"/>
                </a:solidFill>
              </a:rPr>
              <a:t>Sociálně ekonomické charakteristiky</a:t>
            </a:r>
          </a:p>
          <a:p>
            <a:pPr eaLnBrk="1" hangingPunct="1">
              <a:buFontTx/>
              <a:buNone/>
            </a:pPr>
            <a:r>
              <a:rPr lang="cs-CZ" sz="2000" b="1" i="1" smtClean="0">
                <a:solidFill>
                  <a:srgbClr val="FF0000"/>
                </a:solidFill>
              </a:rPr>
              <a:t>          </a:t>
            </a:r>
            <a:r>
              <a:rPr lang="cs-CZ" sz="2000" smtClean="0"/>
              <a:t>úroveň, výkonnost</a:t>
            </a:r>
          </a:p>
          <a:p>
            <a:pPr eaLnBrk="1" hangingPunct="1">
              <a:buFontTx/>
              <a:buNone/>
            </a:pPr>
            <a:r>
              <a:rPr lang="cs-CZ" sz="2000" b="1" i="1" smtClean="0">
                <a:solidFill>
                  <a:srgbClr val="FF0000"/>
                </a:solidFill>
              </a:rPr>
              <a:t>          </a:t>
            </a:r>
            <a:r>
              <a:rPr lang="cs-CZ" sz="2000" smtClean="0"/>
              <a:t>zaměstnanost, nezaměstnanost</a:t>
            </a:r>
          </a:p>
          <a:p>
            <a:pPr eaLnBrk="1" hangingPunct="1">
              <a:buFontTx/>
              <a:buNone/>
            </a:pPr>
            <a:r>
              <a:rPr lang="cs-CZ" sz="2000" b="1" i="1" smtClean="0">
                <a:solidFill>
                  <a:srgbClr val="FF0000"/>
                </a:solidFill>
              </a:rPr>
              <a:t>          </a:t>
            </a:r>
            <a:r>
              <a:rPr lang="cs-CZ" sz="2000" smtClean="0"/>
              <a:t>investice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struktura ekonomiky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úroveň mezd a cen</a:t>
            </a:r>
          </a:p>
          <a:p>
            <a:pPr eaLnBrk="1" hangingPunct="1"/>
            <a:r>
              <a:rPr lang="cs-CZ" sz="2000" b="1" smtClean="0"/>
              <a:t>Výsledky analýzy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  rozdíly mezi regiony: </a:t>
            </a:r>
            <a:r>
              <a:rPr lang="cs-CZ" sz="2000" smtClean="0">
                <a:solidFill>
                  <a:srgbClr val="FF0000"/>
                </a:solidFill>
              </a:rPr>
              <a:t>disparita x diversita</a:t>
            </a: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rgbClr val="FF0000"/>
                </a:solidFill>
              </a:rPr>
              <a:t>                                               konvergence x divergence</a:t>
            </a: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rgbClr val="FF0000"/>
                </a:solidFill>
              </a:rPr>
              <a:t>                                               kompatibilita                             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>
                <a:solidFill>
                  <a:srgbClr val="FF0000"/>
                </a:solidFill>
              </a:rPr>
              <a:t>       </a:t>
            </a:r>
            <a:r>
              <a:rPr lang="cs-CZ" sz="2000" smtClean="0"/>
              <a:t>SWOT analýza</a:t>
            </a:r>
          </a:p>
          <a:p>
            <a:pPr eaLnBrk="1" hangingPunct="1">
              <a:buFontTx/>
              <a:buNone/>
            </a:pPr>
            <a:endParaRPr lang="cs-CZ" sz="2000" smtClean="0"/>
          </a:p>
          <a:p>
            <a:pPr eaLnBrk="1" hangingPunct="1">
              <a:buFont typeface="Wingdings" pitchFamily="2" charset="2"/>
              <a:buChar char="Ø"/>
            </a:pPr>
            <a:endParaRPr lang="cs-CZ" sz="2800" i="1" smtClean="0"/>
          </a:p>
          <a:p>
            <a:pPr eaLnBrk="1" hangingPunct="1">
              <a:buFontTx/>
              <a:buNone/>
            </a:pPr>
            <a:r>
              <a:rPr lang="cs-CZ" sz="2800" i="1" smtClean="0"/>
              <a:t>          </a:t>
            </a:r>
          </a:p>
        </p:txBody>
      </p:sp>
      <p:pic>
        <p:nvPicPr>
          <p:cNvPr id="10445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68313" y="1628775"/>
            <a:ext cx="7467600" cy="4873625"/>
          </a:xfrm>
          <a:solidFill>
            <a:schemeClr val="accent1"/>
          </a:solidFill>
        </p:spPr>
        <p:txBody>
          <a:bodyPr/>
          <a:lstStyle/>
          <a:p>
            <a:pPr eaLnBrk="1" hangingPunct="1"/>
            <a:endParaRPr lang="cs-CZ" smtClean="0"/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r>
              <a:rPr lang="cs-CZ" sz="4800" smtClean="0"/>
              <a:t>       7. POLITIKA</a:t>
            </a:r>
          </a:p>
          <a:p>
            <a:pPr eaLnBrk="1" hangingPunct="1">
              <a:buFontTx/>
              <a:buNone/>
            </a:pPr>
            <a:r>
              <a:rPr lang="cs-CZ" sz="4800" smtClean="0"/>
              <a:t>  Ekonomie veřejného sektoru</a:t>
            </a:r>
          </a:p>
          <a:p>
            <a:pPr eaLnBrk="1" hangingPunct="1">
              <a:buFontTx/>
              <a:buNone/>
            </a:pPr>
            <a:endParaRPr lang="cs-CZ" smtClean="0"/>
          </a:p>
        </p:txBody>
      </p:sp>
      <p:pic>
        <p:nvPicPr>
          <p:cNvPr id="106498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490537"/>
          </a:xfrm>
        </p:spPr>
        <p:txBody>
          <a:bodyPr anchor="b"/>
          <a:lstStyle/>
          <a:p>
            <a:pPr eaLnBrk="1" hangingPunct="1"/>
            <a:r>
              <a:rPr lang="cs-CZ" b="1" smtClean="0">
                <a:solidFill>
                  <a:srgbClr val="FF0000"/>
                </a:solidFill>
              </a:rPr>
              <a:t>   </a:t>
            </a:r>
            <a:r>
              <a:rPr lang="cs-CZ" sz="2400" b="1" smtClean="0">
                <a:solidFill>
                  <a:srgbClr val="FF0000"/>
                </a:solidFill>
              </a:rPr>
              <a:t>SELHÁNÍ TRHU A ZÁSAHY STÁTU</a:t>
            </a:r>
          </a:p>
        </p:txBody>
      </p:sp>
      <p:sp>
        <p:nvSpPr>
          <p:cNvPr id="108546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539750" y="1125538"/>
            <a:ext cx="7467600" cy="5305425"/>
          </a:xfrm>
        </p:spPr>
        <p:txBody>
          <a:bodyPr/>
          <a:lstStyle/>
          <a:p>
            <a:pPr marL="457200" indent="-457200" eaLnBrk="1" hangingPunct="1"/>
            <a:r>
              <a:rPr lang="cs-CZ" b="1" smtClean="0"/>
              <a:t>   </a:t>
            </a:r>
            <a:r>
              <a:rPr lang="cs-CZ" sz="2000" b="1" smtClean="0">
                <a:solidFill>
                  <a:srgbClr val="990000"/>
                </a:solidFill>
              </a:rPr>
              <a:t>selhání trhu = </a:t>
            </a:r>
            <a:r>
              <a:rPr lang="cs-CZ" sz="2000" i="1" smtClean="0">
                <a:solidFill>
                  <a:srgbClr val="990000"/>
                </a:solidFill>
              </a:rPr>
              <a:t>neefektivní alokace</a:t>
            </a:r>
          </a:p>
          <a:p>
            <a:pPr marL="457200" indent="-457200" eaLnBrk="1" hangingPunct="1">
              <a:buFontTx/>
              <a:buNone/>
            </a:pPr>
            <a:r>
              <a:rPr lang="cs-CZ" sz="2000" b="1" smtClean="0">
                <a:solidFill>
                  <a:srgbClr val="FF0000"/>
                </a:solidFill>
              </a:rPr>
              <a:t>Narušení konkurence </a:t>
            </a:r>
            <a:r>
              <a:rPr lang="cs-CZ" sz="2000" smtClean="0"/>
              <a:t>monopolní struktura trhu</a:t>
            </a:r>
          </a:p>
          <a:p>
            <a:pPr marL="457200" indent="-457200" eaLnBrk="1" hangingPunct="1">
              <a:buFont typeface="Wingdings" pitchFamily="2" charset="2"/>
              <a:buChar char="Ø"/>
            </a:pPr>
            <a:r>
              <a:rPr lang="cs-CZ" sz="2000" b="1" smtClean="0">
                <a:solidFill>
                  <a:srgbClr val="FF0000"/>
                </a:solidFill>
              </a:rPr>
              <a:t>Narušení makrorovnováhy ekonomiky</a:t>
            </a:r>
            <a:r>
              <a:rPr lang="cs-CZ" sz="2000" smtClean="0"/>
              <a:t>               </a:t>
            </a:r>
          </a:p>
          <a:p>
            <a:pPr marL="457200" indent="-457200" eaLnBrk="1" hangingPunct="1">
              <a:buFont typeface="Wingdings" pitchFamily="2" charset="2"/>
              <a:buChar char="Ø"/>
            </a:pPr>
            <a:r>
              <a:rPr lang="cs-CZ" sz="2000" b="1" smtClean="0">
                <a:solidFill>
                  <a:srgbClr val="FF0000"/>
                </a:solidFill>
              </a:rPr>
              <a:t>Veřejné statky </a:t>
            </a:r>
            <a:r>
              <a:rPr lang="cs-CZ" sz="2000" smtClean="0"/>
              <a:t>soukromé, veřejné, smíšené</a:t>
            </a:r>
          </a:p>
          <a:p>
            <a:pPr marL="457200" indent="-457200" eaLnBrk="1" hangingPunct="1">
              <a:buFontTx/>
              <a:buNone/>
            </a:pPr>
            <a:r>
              <a:rPr lang="cs-CZ" sz="2000" b="1" smtClean="0">
                <a:solidFill>
                  <a:srgbClr val="FF0000"/>
                </a:solidFill>
              </a:rPr>
              <a:t>                                     </a:t>
            </a:r>
            <a:r>
              <a:rPr lang="cs-CZ" sz="2000" smtClean="0"/>
              <a:t>spotřeba rivalitní x nerivalitní</a:t>
            </a:r>
          </a:p>
          <a:p>
            <a:pPr marL="457200" indent="-457200" eaLnBrk="1" hangingPunct="1">
              <a:buFontTx/>
              <a:buNone/>
            </a:pPr>
            <a:r>
              <a:rPr lang="cs-CZ" sz="2000" smtClean="0"/>
              <a:t>                                     vyloučení proveditelné x neproveditelné</a:t>
            </a:r>
          </a:p>
          <a:p>
            <a:pPr marL="457200" indent="-457200" eaLnBrk="1" hangingPunct="1">
              <a:buFont typeface="Wingdings" pitchFamily="2" charset="2"/>
              <a:buChar char="Ø"/>
            </a:pPr>
            <a:r>
              <a:rPr lang="cs-CZ" sz="2000" b="1" smtClean="0">
                <a:solidFill>
                  <a:srgbClr val="FF0000"/>
                </a:solidFill>
              </a:rPr>
              <a:t>Externality       </a:t>
            </a:r>
            <a:r>
              <a:rPr lang="cs-CZ" sz="2000" smtClean="0"/>
              <a:t>definice</a:t>
            </a:r>
          </a:p>
          <a:p>
            <a:pPr marL="457200" indent="-457200" eaLnBrk="1" hangingPunct="1">
              <a:buFontTx/>
              <a:buNone/>
            </a:pPr>
            <a:r>
              <a:rPr lang="cs-CZ" sz="2000" smtClean="0"/>
              <a:t>                                       internalizace </a:t>
            </a:r>
          </a:p>
          <a:p>
            <a:pPr marL="457200" indent="-457200" eaLnBrk="1" hangingPunct="1">
              <a:buFontTx/>
              <a:buNone/>
            </a:pPr>
            <a:r>
              <a:rPr lang="cs-CZ" sz="2000" smtClean="0"/>
              <a:t>                                   společensky efektivní (náklady a výnosy)</a:t>
            </a:r>
          </a:p>
          <a:p>
            <a:pPr marL="457200" indent="-457200" eaLnBrk="1" hangingPunct="1">
              <a:buFont typeface="Wingdings" pitchFamily="2" charset="2"/>
              <a:buChar char="Ø"/>
            </a:pPr>
            <a:r>
              <a:rPr lang="cs-CZ" sz="2000" b="1" smtClean="0">
                <a:solidFill>
                  <a:srgbClr val="FF0000"/>
                </a:solidFill>
              </a:rPr>
              <a:t>Nerovnost         </a:t>
            </a:r>
            <a:r>
              <a:rPr lang="cs-CZ" sz="2000" smtClean="0"/>
              <a:t>diskriminace</a:t>
            </a:r>
          </a:p>
          <a:p>
            <a:pPr marL="457200" indent="-457200" eaLnBrk="1" hangingPunct="1">
              <a:buFontTx/>
              <a:buNone/>
            </a:pPr>
            <a:r>
              <a:rPr lang="cs-CZ" sz="2000" b="1" smtClean="0">
                <a:solidFill>
                  <a:srgbClr val="FF0000"/>
                </a:solidFill>
              </a:rPr>
              <a:t>                                  </a:t>
            </a:r>
            <a:r>
              <a:rPr lang="cs-CZ" sz="2000" smtClean="0"/>
              <a:t>efektivnost a rovnost</a:t>
            </a:r>
            <a:r>
              <a:rPr lang="cs-CZ" sz="2000" b="1" smtClean="0">
                <a:solidFill>
                  <a:srgbClr val="FF0000"/>
                </a:solidFill>
              </a:rPr>
              <a:t> </a:t>
            </a:r>
            <a:r>
              <a:rPr lang="cs-CZ" sz="2000" smtClean="0"/>
              <a:t>(substituční vztah)</a:t>
            </a:r>
          </a:p>
          <a:p>
            <a:pPr marL="457200" indent="-457200" eaLnBrk="1" hangingPunct="1">
              <a:buFontTx/>
              <a:buNone/>
            </a:pPr>
            <a:r>
              <a:rPr lang="cs-CZ" sz="2000" smtClean="0"/>
              <a:t>                                      nerovnost mezi regiony</a:t>
            </a:r>
          </a:p>
        </p:txBody>
      </p:sp>
      <p:pic>
        <p:nvPicPr>
          <p:cNvPr id="10854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490537"/>
          </a:xfrm>
        </p:spPr>
        <p:txBody>
          <a:bodyPr anchor="b"/>
          <a:lstStyle/>
          <a:p>
            <a:pPr eaLnBrk="1" hangingPunct="1"/>
            <a:r>
              <a:rPr lang="cs-CZ" sz="3400" smtClean="0"/>
              <a:t>POKRAČOVÁNÍ</a:t>
            </a:r>
          </a:p>
        </p:txBody>
      </p:sp>
      <p:sp>
        <p:nvSpPr>
          <p:cNvPr id="110594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57200" y="1125538"/>
            <a:ext cx="7467600" cy="5348287"/>
          </a:xfrm>
        </p:spPr>
        <p:txBody>
          <a:bodyPr/>
          <a:lstStyle/>
          <a:p>
            <a:pPr eaLnBrk="1" hangingPunct="1"/>
            <a:r>
              <a:rPr lang="cs-CZ" smtClean="0"/>
              <a:t>  </a:t>
            </a:r>
            <a:r>
              <a:rPr lang="cs-CZ" sz="2000" b="1" smtClean="0">
                <a:solidFill>
                  <a:srgbClr val="990000"/>
                </a:solidFill>
              </a:rPr>
              <a:t>zásahy státu =  </a:t>
            </a:r>
            <a:r>
              <a:rPr lang="cs-CZ" sz="2000" i="1" smtClean="0">
                <a:solidFill>
                  <a:srgbClr val="990000"/>
                </a:solidFill>
              </a:rPr>
              <a:t>veřejný mechanismus alokace</a:t>
            </a:r>
          </a:p>
          <a:p>
            <a:pPr eaLnBrk="1" hangingPunct="1">
              <a:buFontTx/>
              <a:buNone/>
            </a:pPr>
            <a:endParaRPr lang="cs-CZ" sz="2000" smtClean="0"/>
          </a:p>
          <a:p>
            <a:pPr eaLnBrk="1" hangingPunct="1">
              <a:buFont typeface="Wingdings" pitchFamily="2" charset="2"/>
              <a:buChar char="Ø"/>
            </a:pPr>
            <a:r>
              <a:rPr lang="cs-CZ" sz="2000" b="1" smtClean="0">
                <a:solidFill>
                  <a:srgbClr val="FF0000"/>
                </a:solidFill>
              </a:rPr>
              <a:t>Formy</a:t>
            </a:r>
            <a:r>
              <a:rPr lang="cs-CZ" sz="2000" b="1" smtClean="0"/>
              <a:t>-</a:t>
            </a:r>
            <a:r>
              <a:rPr lang="cs-CZ" sz="2000" smtClean="0">
                <a:solidFill>
                  <a:srgbClr val="FF0000"/>
                </a:solidFill>
              </a:rPr>
              <a:t> </a:t>
            </a:r>
            <a:r>
              <a:rPr lang="cs-CZ" sz="2000" smtClean="0"/>
              <a:t>veřejná produkce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- finanční přerozdělování  daně a dotace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- regulace  cenová, kvantitativní (kvóty aj.), 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        měnová (úrokové sazby, měnový kurs)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b="1" smtClean="0">
                <a:solidFill>
                  <a:srgbClr val="FF0000"/>
                </a:solidFill>
              </a:rPr>
              <a:t>Veřejný sektor</a:t>
            </a:r>
            <a:r>
              <a:rPr lang="cs-CZ" sz="2000" smtClean="0"/>
              <a:t> - vlastnictví</a:t>
            </a:r>
          </a:p>
          <a:p>
            <a:pPr eaLnBrk="1" hangingPunct="1">
              <a:buFontTx/>
              <a:buNone/>
            </a:pPr>
            <a:r>
              <a:rPr lang="cs-CZ" sz="2000" b="1" smtClean="0">
                <a:solidFill>
                  <a:srgbClr val="FF0000"/>
                </a:solidFill>
              </a:rPr>
              <a:t>                                     </a:t>
            </a:r>
            <a:r>
              <a:rPr lang="cs-CZ" sz="2000" smtClean="0"/>
              <a:t>-</a:t>
            </a:r>
            <a:r>
              <a:rPr lang="cs-CZ" sz="2000" b="1" smtClean="0">
                <a:solidFill>
                  <a:srgbClr val="FF0000"/>
                </a:solidFill>
              </a:rPr>
              <a:t> </a:t>
            </a:r>
            <a:r>
              <a:rPr lang="cs-CZ" sz="2000" smtClean="0"/>
              <a:t>aktivita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       - rozpočet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b="1" smtClean="0">
                <a:solidFill>
                  <a:srgbClr val="FF0000"/>
                </a:solidFill>
              </a:rPr>
              <a:t>Veřejný zájem</a:t>
            </a:r>
          </a:p>
          <a:p>
            <a:pPr eaLnBrk="1" hangingPunct="1">
              <a:buFontTx/>
              <a:buNone/>
            </a:pPr>
            <a:r>
              <a:rPr lang="cs-CZ" sz="2000" b="1" smtClean="0">
                <a:solidFill>
                  <a:srgbClr val="FF0000"/>
                </a:solidFill>
              </a:rPr>
              <a:t>        </a:t>
            </a:r>
            <a:r>
              <a:rPr lang="cs-CZ" sz="2000" smtClean="0"/>
              <a:t>průnik individuálních zájmů = zájem sociálního subjektu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svoboda vs. rovnost</a:t>
            </a:r>
          </a:p>
          <a:p>
            <a:pPr eaLnBrk="1" hangingPunct="1">
              <a:buFont typeface="Wingdings" pitchFamily="2" charset="2"/>
              <a:buChar char="Ø"/>
            </a:pPr>
            <a:endParaRPr lang="cs-CZ" sz="2000" b="1" smtClean="0">
              <a:solidFill>
                <a:srgbClr val="FF0000"/>
              </a:solidFill>
            </a:endParaRPr>
          </a:p>
        </p:txBody>
      </p:sp>
      <p:pic>
        <p:nvPicPr>
          <p:cNvPr id="11059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Nadpis 1"/>
          <p:cNvSpPr>
            <a:spLocks noGrp="1"/>
          </p:cNvSpPr>
          <p:nvPr>
            <p:ph type="title" idx="4294967295"/>
          </p:nvPr>
        </p:nvSpPr>
        <p:spPr>
          <a:xfrm>
            <a:off x="468313" y="0"/>
            <a:ext cx="7467600" cy="549275"/>
          </a:xfrm>
        </p:spPr>
        <p:txBody>
          <a:bodyPr anchor="b"/>
          <a:lstStyle/>
          <a:p>
            <a:pPr eaLnBrk="1" hangingPunct="1"/>
            <a:r>
              <a:rPr lang="cs-CZ" sz="4100" b="1" smtClean="0">
                <a:solidFill>
                  <a:srgbClr val="FF0000"/>
                </a:solidFill>
              </a:rPr>
              <a:t>   </a:t>
            </a:r>
            <a:r>
              <a:rPr lang="cs-CZ" sz="2400" b="1" smtClean="0">
                <a:solidFill>
                  <a:srgbClr val="FF0000"/>
                </a:solidFill>
              </a:rPr>
              <a:t>TEORIE VEŘEJNÉ VOLBY</a:t>
            </a:r>
          </a:p>
        </p:txBody>
      </p:sp>
      <p:sp>
        <p:nvSpPr>
          <p:cNvPr id="112642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68313" y="620713"/>
            <a:ext cx="7467600" cy="5564187"/>
          </a:xfrm>
        </p:spPr>
        <p:txBody>
          <a:bodyPr/>
          <a:lstStyle/>
          <a:p>
            <a:pPr eaLnBrk="1" hangingPunct="1"/>
            <a:r>
              <a:rPr lang="cs-CZ" sz="2000" smtClean="0">
                <a:solidFill>
                  <a:srgbClr val="990000"/>
                </a:solidFill>
              </a:rPr>
              <a:t>Veřejná volba = mechanismus kolektivního rozhodování</a:t>
            </a: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rgbClr val="990000"/>
                </a:solidFill>
              </a:rPr>
              <a:t>                                  </a:t>
            </a:r>
            <a:r>
              <a:rPr lang="cs-CZ" sz="2000" smtClean="0"/>
              <a:t>(Schumpeter,Buchanan)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b="1" smtClean="0">
                <a:solidFill>
                  <a:srgbClr val="FF0000"/>
                </a:solidFill>
              </a:rPr>
              <a:t>Analogie a rozdíly mezi mechanismy</a:t>
            </a: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rgbClr val="FF0000"/>
                </a:solidFill>
              </a:rPr>
              <a:t>         </a:t>
            </a:r>
            <a:r>
              <a:rPr lang="cs-CZ" sz="2000" smtClean="0"/>
              <a:t>viditelná ruka, politický trh</a:t>
            </a: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rgbClr val="FF0000"/>
                </a:solidFill>
              </a:rPr>
              <a:t>           </a:t>
            </a:r>
            <a:r>
              <a:rPr lang="cs-CZ" sz="2000" smtClean="0"/>
              <a:t>politik a racionalita jeho chování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poptávka po veřejných (a smíšených) statcích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směna (dohoda a efektivnost)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nedělitelné rozhodnutí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b="1" smtClean="0">
                <a:solidFill>
                  <a:srgbClr val="FF0000"/>
                </a:solidFill>
              </a:rPr>
              <a:t>Mechanismus veřejné volby</a:t>
            </a:r>
          </a:p>
          <a:p>
            <a:pPr eaLnBrk="1" hangingPunct="1">
              <a:buFontTx/>
              <a:buNone/>
            </a:pPr>
            <a:r>
              <a:rPr lang="cs-CZ" sz="2000" b="1" smtClean="0">
                <a:solidFill>
                  <a:srgbClr val="FF0000"/>
                </a:solidFill>
              </a:rPr>
              <a:t>         </a:t>
            </a:r>
            <a:r>
              <a:rPr lang="cs-CZ" sz="2000" smtClean="0"/>
              <a:t>jednomyslnost vs. náklady</a:t>
            </a:r>
          </a:p>
          <a:p>
            <a:pPr eaLnBrk="1" hangingPunct="1">
              <a:buFontTx/>
              <a:buNone/>
            </a:pPr>
            <a:r>
              <a:rPr lang="cs-CZ" sz="2000" b="1" smtClean="0">
                <a:solidFill>
                  <a:srgbClr val="FF0000"/>
                </a:solidFill>
              </a:rPr>
              <a:t>           </a:t>
            </a:r>
            <a:r>
              <a:rPr lang="cs-CZ" sz="2000" smtClean="0"/>
              <a:t>většinovost vs. tyranie většiny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     zneužití jednacího řádu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     mediánový volič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volba pravidel</a:t>
            </a:r>
          </a:p>
          <a:p>
            <a:pPr eaLnBrk="1" hangingPunct="1">
              <a:buFontTx/>
              <a:buNone/>
            </a:pPr>
            <a:endParaRPr lang="cs-CZ" sz="2000" smtClean="0"/>
          </a:p>
          <a:p>
            <a:pPr eaLnBrk="1" hangingPunct="1">
              <a:buFont typeface="Wingdings" pitchFamily="2" charset="2"/>
              <a:buChar char="Ø"/>
            </a:pPr>
            <a:endParaRPr lang="cs-CZ" smtClean="0"/>
          </a:p>
          <a:p>
            <a:pPr eaLnBrk="1" hangingPunct="1">
              <a:buFontTx/>
              <a:buNone/>
            </a:pPr>
            <a:endParaRPr lang="cs-CZ" sz="2800" smtClean="0">
              <a:solidFill>
                <a:srgbClr val="990000"/>
              </a:solidFill>
            </a:endParaRPr>
          </a:p>
          <a:p>
            <a:pPr eaLnBrk="1" hangingPunct="1">
              <a:buFontTx/>
              <a:buNone/>
            </a:pPr>
            <a:endParaRPr lang="cs-CZ" sz="2800" smtClean="0">
              <a:solidFill>
                <a:srgbClr val="990000"/>
              </a:solidFill>
            </a:endParaRPr>
          </a:p>
        </p:txBody>
      </p:sp>
      <p:pic>
        <p:nvPicPr>
          <p:cNvPr id="11264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1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PŘEDSTAVENÍ KURSU - OBSAH</a:t>
            </a:r>
          </a:p>
        </p:txBody>
      </p:sp>
      <p:sp>
        <p:nvSpPr>
          <p:cNvPr id="22530" name="Rectangle 4"/>
          <p:cNvSpPr>
            <a:spLocks noGrp="1" noChangeArrowheads="1"/>
          </p:cNvSpPr>
          <p:nvPr>
            <p:ph sz="quarter" idx="4294967295"/>
          </p:nvPr>
        </p:nvSpPr>
        <p:spPr>
          <a:xfrm>
            <a:off x="457200" y="1262063"/>
            <a:ext cx="7445375" cy="5203825"/>
          </a:xfrm>
        </p:spPr>
        <p:txBody>
          <a:bodyPr wrap="none" anchor="ctr">
            <a:spAutoFit/>
          </a:bodyPr>
          <a:lstStyle/>
          <a:p>
            <a:pPr eaLnBrk="1" hangingPunct="1"/>
            <a:r>
              <a:rPr lang="cs-CZ" sz="2400" smtClean="0">
                <a:solidFill>
                  <a:srgbClr val="990000"/>
                </a:solidFill>
              </a:rPr>
              <a:t>Předmět  regionální a municipální ekonomie (RME)</a:t>
            </a:r>
          </a:p>
          <a:p>
            <a:pPr eaLnBrk="1" hangingPunct="1"/>
            <a:r>
              <a:rPr lang="cs-CZ" sz="2400" smtClean="0">
                <a:solidFill>
                  <a:srgbClr val="990000"/>
                </a:solidFill>
              </a:rPr>
              <a:t>Teoretická východiska RME</a:t>
            </a:r>
          </a:p>
          <a:p>
            <a:pPr eaLnBrk="1" hangingPunct="1"/>
            <a:r>
              <a:rPr lang="cs-CZ" sz="2400" smtClean="0">
                <a:solidFill>
                  <a:srgbClr val="990000"/>
                </a:solidFill>
              </a:rPr>
              <a:t>Lokalizace hlavních subjektů </a:t>
            </a:r>
          </a:p>
          <a:p>
            <a:pPr eaLnBrk="1" hangingPunct="1"/>
            <a:r>
              <a:rPr lang="cs-CZ" sz="2400" smtClean="0">
                <a:solidFill>
                  <a:srgbClr val="990000"/>
                </a:solidFill>
              </a:rPr>
              <a:t>Prostorové stránky trhu</a:t>
            </a:r>
          </a:p>
          <a:p>
            <a:pPr eaLnBrk="1" hangingPunct="1"/>
            <a:r>
              <a:rPr lang="cs-CZ" sz="2400" smtClean="0">
                <a:solidFill>
                  <a:srgbClr val="990000"/>
                </a:solidFill>
              </a:rPr>
              <a:t>Teorie prostorového uspořádání sídel</a:t>
            </a:r>
          </a:p>
          <a:p>
            <a:pPr eaLnBrk="1" hangingPunct="1"/>
            <a:r>
              <a:rPr lang="cs-CZ" sz="2400" smtClean="0">
                <a:solidFill>
                  <a:srgbClr val="990000"/>
                </a:solidFill>
              </a:rPr>
              <a:t>Teorie regionů </a:t>
            </a:r>
          </a:p>
          <a:p>
            <a:pPr eaLnBrk="1" hangingPunct="1"/>
            <a:r>
              <a:rPr lang="cs-CZ" sz="2400" smtClean="0">
                <a:solidFill>
                  <a:srgbClr val="990000"/>
                </a:solidFill>
              </a:rPr>
              <a:t>Teorie vývoje regionů a municipalit</a:t>
            </a:r>
          </a:p>
          <a:p>
            <a:pPr eaLnBrk="1" hangingPunct="1"/>
            <a:r>
              <a:rPr lang="cs-CZ" sz="2400" smtClean="0">
                <a:solidFill>
                  <a:srgbClr val="990000"/>
                </a:solidFill>
              </a:rPr>
              <a:t>Teorie regionů a evropská integrace</a:t>
            </a:r>
          </a:p>
          <a:p>
            <a:pPr eaLnBrk="1" hangingPunct="1"/>
            <a:r>
              <a:rPr lang="cs-CZ" sz="2400" smtClean="0">
                <a:solidFill>
                  <a:srgbClr val="990000"/>
                </a:solidFill>
              </a:rPr>
              <a:t>Základy teorie veřejného sektoru</a:t>
            </a:r>
          </a:p>
          <a:p>
            <a:pPr eaLnBrk="1" hangingPunct="1"/>
            <a:r>
              <a:rPr lang="cs-CZ" sz="2400" smtClean="0">
                <a:solidFill>
                  <a:srgbClr val="990000"/>
                </a:solidFill>
              </a:rPr>
              <a:t>Cíle a nástroje regionální politiky</a:t>
            </a:r>
          </a:p>
          <a:p>
            <a:pPr eaLnBrk="1" hangingPunct="1"/>
            <a:r>
              <a:rPr lang="cs-CZ" sz="2400" smtClean="0">
                <a:solidFill>
                  <a:srgbClr val="990000"/>
                </a:solidFill>
              </a:rPr>
              <a:t>Teoretická východiska ekonomiky obcí a krajů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sz="2400" smtClean="0">
              <a:solidFill>
                <a:srgbClr val="990000"/>
              </a:solidFill>
            </a:endParaRPr>
          </a:p>
        </p:txBody>
      </p:sp>
      <p:pic>
        <p:nvPicPr>
          <p:cNvPr id="2253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561975"/>
          </a:xfrm>
        </p:spPr>
        <p:txBody>
          <a:bodyPr anchor="b"/>
          <a:lstStyle/>
          <a:p>
            <a:pPr eaLnBrk="1" hangingPunct="1"/>
            <a:r>
              <a:rPr lang="cs-CZ" sz="3400" smtClean="0"/>
              <a:t>POKRAČOVÁNÍ</a:t>
            </a:r>
          </a:p>
        </p:txBody>
      </p:sp>
      <p:sp>
        <p:nvSpPr>
          <p:cNvPr id="114690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323850" y="765175"/>
            <a:ext cx="7467600" cy="5205413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cs-CZ" sz="2400" b="1" smtClean="0">
                <a:solidFill>
                  <a:srgbClr val="FF0000"/>
                </a:solidFill>
              </a:rPr>
              <a:t>Výsledky veřejné volby</a:t>
            </a:r>
          </a:p>
          <a:p>
            <a:pPr eaLnBrk="1" hangingPunct="1">
              <a:buFontTx/>
              <a:buNone/>
            </a:pPr>
            <a:r>
              <a:rPr lang="cs-CZ" sz="2400" b="1" smtClean="0">
                <a:solidFill>
                  <a:srgbClr val="FF0000"/>
                </a:solidFill>
              </a:rPr>
              <a:t>         </a:t>
            </a:r>
            <a:r>
              <a:rPr lang="cs-CZ" sz="2400" b="1" smtClean="0"/>
              <a:t>možné výsledky rozhodnutí</a:t>
            </a:r>
          </a:p>
          <a:p>
            <a:pPr eaLnBrk="1" hangingPunct="1">
              <a:buFontTx/>
              <a:buNone/>
            </a:pPr>
            <a:r>
              <a:rPr lang="cs-CZ" sz="2400" b="1" smtClean="0"/>
              <a:t>                        - </a:t>
            </a:r>
            <a:r>
              <a:rPr lang="cs-CZ" sz="2400" smtClean="0"/>
              <a:t>Paretovo zlepšení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 - redistribuce (přerozdělení, trade off)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 - zhoršení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</a:t>
            </a:r>
            <a:r>
              <a:rPr lang="cs-CZ" sz="2400" b="1" smtClean="0"/>
              <a:t>možná neefektivnost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 - nedostatek informací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 - rozpočtové omezení</a:t>
            </a:r>
          </a:p>
          <a:p>
            <a:pPr eaLnBrk="1" hangingPunct="1">
              <a:buFontTx/>
              <a:buNone/>
            </a:pPr>
            <a:r>
              <a:rPr lang="cs-CZ" sz="2400" b="1" smtClean="0"/>
              <a:t>                    </a:t>
            </a:r>
            <a:r>
              <a:rPr lang="cs-CZ" sz="2400" smtClean="0"/>
              <a:t>- politik se neobává bankrotu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 - neobává se konkurence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       - specifické motivace úředníka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</a:t>
            </a:r>
            <a:r>
              <a:rPr lang="cs-CZ" sz="2400" b="1" smtClean="0"/>
              <a:t>možnost vládního selhání</a:t>
            </a:r>
          </a:p>
          <a:p>
            <a:pPr eaLnBrk="1" hangingPunct="1">
              <a:buFontTx/>
              <a:buNone/>
            </a:pPr>
            <a:endParaRPr lang="cs-CZ" sz="2400" b="1" smtClean="0"/>
          </a:p>
        </p:txBody>
      </p:sp>
      <p:cxnSp>
        <p:nvCxnSpPr>
          <p:cNvPr id="5" name="Přímá spojovací šipka 4"/>
          <p:cNvCxnSpPr/>
          <p:nvPr/>
        </p:nvCxnSpPr>
        <p:spPr>
          <a:xfrm>
            <a:off x="971550" y="5876925"/>
            <a:ext cx="287338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4692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490537"/>
          </a:xfrm>
        </p:spPr>
        <p:txBody>
          <a:bodyPr anchor="b"/>
          <a:lstStyle/>
          <a:p>
            <a:pPr eaLnBrk="1" hangingPunct="1"/>
            <a:r>
              <a:rPr lang="cs-CZ" sz="2400" b="1" smtClean="0">
                <a:solidFill>
                  <a:srgbClr val="FF0000"/>
                </a:solidFill>
              </a:rPr>
              <a:t>SROVNÁNÍ SOUKROMÉHO A VEŘEJNÉHO SEKTORU</a:t>
            </a:r>
          </a:p>
        </p:txBody>
      </p:sp>
      <p:sp>
        <p:nvSpPr>
          <p:cNvPr id="116738" name="Zástupný symbol pro obsah 3"/>
          <p:cNvSpPr>
            <a:spLocks noGrp="1"/>
          </p:cNvSpPr>
          <p:nvPr>
            <p:ph sz="quarter" idx="4294967295"/>
          </p:nvPr>
        </p:nvSpPr>
        <p:spPr>
          <a:xfrm>
            <a:off x="2555875" y="1700213"/>
            <a:ext cx="5329238" cy="46291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       </a:t>
            </a:r>
          </a:p>
          <a:p>
            <a:pPr eaLnBrk="1" hangingPunct="1">
              <a:buFontTx/>
              <a:buNone/>
            </a:pPr>
            <a:r>
              <a:rPr lang="cs-CZ" sz="2400" b="1" smtClean="0"/>
              <a:t>soukromých                 veřejných</a:t>
            </a:r>
          </a:p>
          <a:p>
            <a:pPr eaLnBrk="1" hangingPunct="1">
              <a:buFontTx/>
              <a:buNone/>
            </a:pPr>
            <a:r>
              <a:rPr lang="cs-CZ" sz="2400" smtClean="0"/>
              <a:t>spotřeba individuální       kolektivní </a:t>
            </a:r>
          </a:p>
          <a:p>
            <a:pPr eaLnBrk="1" hangingPunct="1">
              <a:buFontTx/>
              <a:buNone/>
            </a:pPr>
            <a:r>
              <a:rPr lang="cs-CZ" sz="2400" b="1" smtClean="0"/>
              <a:t>soukromé                        veřejné</a:t>
            </a:r>
            <a:r>
              <a:rPr lang="cs-CZ" smtClean="0"/>
              <a:t> </a:t>
            </a:r>
            <a:r>
              <a:rPr lang="cs-CZ" sz="2400" smtClean="0"/>
              <a:t>vlastní                     přerozdělené</a:t>
            </a:r>
          </a:p>
          <a:p>
            <a:pPr eaLnBrk="1" hangingPunct="1">
              <a:buFontTx/>
              <a:buNone/>
            </a:pPr>
            <a:endParaRPr lang="cs-CZ" sz="2400" b="1" smtClean="0"/>
          </a:p>
          <a:p>
            <a:pPr eaLnBrk="1" hangingPunct="1">
              <a:buFontTx/>
              <a:buNone/>
            </a:pPr>
            <a:r>
              <a:rPr lang="cs-CZ" sz="2400" b="1" smtClean="0"/>
              <a:t>vlastníkům                     občanům</a:t>
            </a:r>
          </a:p>
          <a:p>
            <a:pPr eaLnBrk="1" hangingPunct="1">
              <a:buFontTx/>
              <a:buNone/>
            </a:pPr>
            <a:r>
              <a:rPr lang="cs-CZ" smtClean="0"/>
              <a:t>   </a:t>
            </a:r>
            <a:r>
              <a:rPr lang="cs-CZ" sz="2400" smtClean="0"/>
              <a:t>„sobě“                            voličům</a:t>
            </a:r>
          </a:p>
          <a:p>
            <a:pPr eaLnBrk="1" hangingPunct="1">
              <a:buFontTx/>
              <a:buNone/>
            </a:pPr>
            <a:endParaRPr lang="cs-CZ" sz="800" b="1" smtClean="0"/>
          </a:p>
          <a:p>
            <a:pPr eaLnBrk="1" hangingPunct="1">
              <a:buFontTx/>
              <a:buNone/>
            </a:pPr>
            <a:r>
              <a:rPr lang="cs-CZ" sz="2400" b="1" smtClean="0"/>
              <a:t>soukromý zisk              veřejný 				     prospěch</a:t>
            </a:r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endParaRPr lang="cs-CZ" sz="2400" smtClean="0"/>
          </a:p>
        </p:txBody>
      </p:sp>
      <p:sp>
        <p:nvSpPr>
          <p:cNvPr id="4" name="Obdélník 3"/>
          <p:cNvSpPr/>
          <p:nvPr/>
        </p:nvSpPr>
        <p:spPr>
          <a:xfrm>
            <a:off x="2268538" y="1052513"/>
            <a:ext cx="5256212" cy="50323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  <a:p>
            <a:pPr algn="ctr">
              <a:defRPr/>
            </a:pPr>
            <a:r>
              <a:rPr lang="cs-CZ" dirty="0"/>
              <a:t>soukromý            veřejný</a:t>
            </a:r>
          </a:p>
          <a:p>
            <a:pPr algn="ctr">
              <a:defRPr/>
            </a:pP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68313" y="2133600"/>
            <a:ext cx="1800225" cy="4391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>
                <a:solidFill>
                  <a:schemeClr val="tx1"/>
                </a:solidFill>
              </a:rPr>
              <a:t>produkce         statků</a:t>
            </a:r>
          </a:p>
          <a:p>
            <a:pPr>
              <a:defRPr/>
            </a:pPr>
            <a:endParaRPr lang="cs-CZ" b="1" dirty="0">
              <a:solidFill>
                <a:schemeClr val="tx1"/>
              </a:solidFill>
            </a:endParaRPr>
          </a:p>
          <a:p>
            <a:pPr>
              <a:defRPr/>
            </a:pPr>
            <a:endParaRPr lang="cs-CZ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cs-CZ" b="1" dirty="0">
                <a:solidFill>
                  <a:schemeClr val="tx1"/>
                </a:solidFill>
              </a:rPr>
              <a:t>zdroje</a:t>
            </a:r>
          </a:p>
          <a:p>
            <a:pPr>
              <a:defRPr/>
            </a:pPr>
            <a:endParaRPr lang="cs-CZ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cs-CZ" b="1" dirty="0">
                <a:solidFill>
                  <a:schemeClr val="tx1"/>
                </a:solidFill>
              </a:rPr>
              <a:t>   </a:t>
            </a:r>
          </a:p>
          <a:p>
            <a:pPr>
              <a:defRPr/>
            </a:pPr>
            <a:endParaRPr lang="cs-CZ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cs-CZ" b="1" dirty="0">
                <a:solidFill>
                  <a:schemeClr val="tx1"/>
                </a:solidFill>
              </a:rPr>
              <a:t>odpovědnost</a:t>
            </a:r>
          </a:p>
          <a:p>
            <a:pPr>
              <a:defRPr/>
            </a:pPr>
            <a:endParaRPr lang="cs-CZ" b="1" dirty="0">
              <a:solidFill>
                <a:schemeClr val="tx1"/>
              </a:solidFill>
            </a:endParaRPr>
          </a:p>
          <a:p>
            <a:pPr>
              <a:defRPr/>
            </a:pPr>
            <a:endParaRPr lang="cs-CZ" b="1" dirty="0">
              <a:solidFill>
                <a:schemeClr val="tx1"/>
              </a:solidFill>
            </a:endParaRPr>
          </a:p>
          <a:p>
            <a:pPr>
              <a:defRPr/>
            </a:pPr>
            <a:endParaRPr lang="cs-CZ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cs-CZ" b="1" dirty="0">
                <a:solidFill>
                  <a:schemeClr val="tx1"/>
                </a:solidFill>
              </a:rPr>
              <a:t>motivace</a:t>
            </a:r>
          </a:p>
        </p:txBody>
      </p:sp>
      <p:sp>
        <p:nvSpPr>
          <p:cNvPr id="6" name="Obdélník 5"/>
          <p:cNvSpPr/>
          <p:nvPr/>
        </p:nvSpPr>
        <p:spPr>
          <a:xfrm>
            <a:off x="2411413" y="2349500"/>
            <a:ext cx="5113337" cy="10572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2411413" y="3357563"/>
            <a:ext cx="5113337" cy="10795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2411413" y="4508500"/>
            <a:ext cx="5113337" cy="1081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2411413" y="5661025"/>
            <a:ext cx="5113337" cy="863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11674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539750" y="1484313"/>
            <a:ext cx="7467600" cy="4873625"/>
          </a:xfrm>
          <a:solidFill>
            <a:schemeClr val="accent1"/>
          </a:solidFill>
        </p:spPr>
        <p:txBody>
          <a:bodyPr/>
          <a:lstStyle/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>
              <a:buFontTx/>
              <a:buNone/>
            </a:pPr>
            <a:r>
              <a:rPr lang="cs-CZ" smtClean="0"/>
              <a:t>    </a:t>
            </a:r>
            <a:r>
              <a:rPr lang="cs-CZ" sz="4800" smtClean="0"/>
              <a:t>8. POLITIKA</a:t>
            </a:r>
          </a:p>
          <a:p>
            <a:pPr eaLnBrk="1" hangingPunct="1">
              <a:buFontTx/>
              <a:buNone/>
            </a:pPr>
            <a:r>
              <a:rPr lang="cs-CZ" sz="4800" smtClean="0"/>
              <a:t>    Cíle a nástroje    regionální politiky</a:t>
            </a:r>
          </a:p>
        </p:txBody>
      </p:sp>
      <p:pic>
        <p:nvPicPr>
          <p:cNvPr id="118786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Nadpis 1"/>
          <p:cNvSpPr>
            <a:spLocks noGrp="1"/>
          </p:cNvSpPr>
          <p:nvPr>
            <p:ph type="title" idx="4294967295"/>
          </p:nvPr>
        </p:nvSpPr>
        <p:spPr>
          <a:xfrm>
            <a:off x="509588" y="287338"/>
            <a:ext cx="8174037" cy="1081087"/>
          </a:xfrm>
        </p:spPr>
        <p:txBody>
          <a:bodyPr anchor="b"/>
          <a:lstStyle/>
          <a:p>
            <a:pPr eaLnBrk="1" hangingPunct="1"/>
            <a:r>
              <a:rPr lang="cs-CZ" b="1" smtClean="0">
                <a:solidFill>
                  <a:srgbClr val="FF0000"/>
                </a:solidFill>
              </a:rPr>
              <a:t>   </a:t>
            </a:r>
            <a:r>
              <a:rPr lang="cs-CZ" sz="2400" b="1" smtClean="0">
                <a:solidFill>
                  <a:srgbClr val="FF0000"/>
                </a:solidFill>
              </a:rPr>
              <a:t>HIERARCHIE REGIONŮ A HISTORIE</a:t>
            </a:r>
            <a:br>
              <a:rPr lang="cs-CZ" sz="2400" b="1" smtClean="0">
                <a:solidFill>
                  <a:srgbClr val="FF0000"/>
                </a:solidFill>
              </a:rPr>
            </a:br>
            <a:r>
              <a:rPr lang="cs-CZ" sz="2400" b="1" smtClean="0">
                <a:solidFill>
                  <a:srgbClr val="FF0000"/>
                </a:solidFill>
              </a:rPr>
              <a:t>       VÝVOJE</a:t>
            </a:r>
            <a:endParaRPr lang="cs-CZ" sz="2400" smtClean="0">
              <a:solidFill>
                <a:srgbClr val="FF0000"/>
              </a:solidFill>
            </a:endParaRPr>
          </a:p>
        </p:txBody>
      </p:sp>
      <p:sp>
        <p:nvSpPr>
          <p:cNvPr id="120834" name="Zástupný symbol pro obsah 2"/>
          <p:cNvSpPr>
            <a:spLocks noGrp="1"/>
          </p:cNvSpPr>
          <p:nvPr>
            <p:ph sz="quarter" idx="4294967295"/>
          </p:nvPr>
        </p:nvSpPr>
        <p:spPr/>
        <p:txBody>
          <a:bodyPr/>
          <a:lstStyle/>
          <a:p>
            <a:pPr eaLnBrk="1" hangingPunct="1"/>
            <a:r>
              <a:rPr lang="cs-CZ" sz="2000" b="1" smtClean="0"/>
              <a:t>Základní rozlišení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</a:t>
            </a:r>
            <a:r>
              <a:rPr lang="cs-CZ" sz="2000" smtClean="0"/>
              <a:t>regiony uvnitř států  (např. NUTS)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</a:t>
            </a:r>
            <a:r>
              <a:rPr lang="cs-CZ" sz="2000" smtClean="0"/>
              <a:t>státy integrace  (např. EU)</a:t>
            </a:r>
          </a:p>
          <a:p>
            <a:pPr eaLnBrk="1" hangingPunct="1"/>
            <a:r>
              <a:rPr lang="cs-CZ" sz="2000" b="1" smtClean="0"/>
              <a:t>Vývoj v ČR </a:t>
            </a:r>
            <a:r>
              <a:rPr lang="cs-CZ" sz="2000" smtClean="0">
                <a:solidFill>
                  <a:srgbClr val="FF0000"/>
                </a:solidFill>
              </a:rPr>
              <a:t>decentralizace</a:t>
            </a:r>
            <a:r>
              <a:rPr lang="cs-CZ" sz="2000" smtClean="0"/>
              <a:t> vs. centrální vláda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</a:t>
            </a:r>
            <a:r>
              <a:rPr lang="cs-CZ" sz="2000" smtClean="0"/>
              <a:t>fáze 1993 – 2000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2001- 2006   kompetence regionů vs. zdroje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2007 – 2011 emancipace regionů</a:t>
            </a:r>
          </a:p>
          <a:p>
            <a:pPr eaLnBrk="1" hangingPunct="1"/>
            <a:r>
              <a:rPr lang="cs-CZ" sz="2000" b="1" smtClean="0"/>
              <a:t>Vývoj v EU </a:t>
            </a:r>
            <a:r>
              <a:rPr lang="cs-CZ" sz="2000" smtClean="0">
                <a:solidFill>
                  <a:srgbClr val="FF0000"/>
                </a:solidFill>
              </a:rPr>
              <a:t>integrace</a:t>
            </a:r>
            <a:r>
              <a:rPr lang="cs-CZ" sz="2000" smtClean="0"/>
              <a:t> vs. suverenita států</a:t>
            </a:r>
            <a:r>
              <a:rPr lang="cs-CZ" sz="2000" b="1" smtClean="0"/>
              <a:t> 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</a:t>
            </a:r>
            <a:r>
              <a:rPr lang="cs-CZ" sz="2000" smtClean="0"/>
              <a:t>fáze  politické rozhodnutí, společný trh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       </a:t>
            </a:r>
            <a:r>
              <a:rPr lang="cs-CZ" sz="2000" smtClean="0"/>
              <a:t>rozšiřování a disparity, regionální politika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 sjednocování hospodářské politiky</a:t>
            </a:r>
          </a:p>
        </p:txBody>
      </p:sp>
      <p:pic>
        <p:nvPicPr>
          <p:cNvPr id="12083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Nadpis 1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7467600" cy="503238"/>
          </a:xfrm>
        </p:spPr>
        <p:txBody>
          <a:bodyPr anchor="b"/>
          <a:lstStyle/>
          <a:p>
            <a:pPr eaLnBrk="1" hangingPunct="1"/>
            <a:r>
              <a:rPr lang="cs-CZ" sz="4000" b="1" smtClean="0">
                <a:solidFill>
                  <a:srgbClr val="FF0000"/>
                </a:solidFill>
              </a:rPr>
              <a:t>   CÍLE A DŮSLEDKY</a:t>
            </a:r>
          </a:p>
        </p:txBody>
      </p:sp>
      <p:sp>
        <p:nvSpPr>
          <p:cNvPr id="122882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755650" y="1125538"/>
            <a:ext cx="7467600" cy="4873625"/>
          </a:xfrm>
        </p:spPr>
        <p:txBody>
          <a:bodyPr/>
          <a:lstStyle/>
          <a:p>
            <a:pPr eaLnBrk="1" hangingPunct="1"/>
            <a:r>
              <a:rPr lang="cs-CZ" sz="2800" b="1" smtClean="0"/>
              <a:t>Dilema: konvergence vs. diversita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800" b="1" smtClean="0"/>
              <a:t>      </a:t>
            </a:r>
            <a:r>
              <a:rPr lang="cs-CZ" sz="2800" smtClean="0"/>
              <a:t>   rovnost vs. rozdílná výkonnost</a:t>
            </a:r>
            <a:endParaRPr lang="cs-CZ" sz="2800" b="1" smtClean="0"/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</a:t>
            </a:r>
            <a:r>
              <a:rPr lang="cs-CZ" sz="2800" i="1" smtClean="0">
                <a:solidFill>
                  <a:srgbClr val="FF0000"/>
                </a:solidFill>
              </a:rPr>
              <a:t>soudržnost</a:t>
            </a:r>
            <a:endParaRPr lang="cs-CZ" sz="2800" smtClean="0"/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přerozdělování</a:t>
            </a:r>
            <a:endParaRPr lang="cs-CZ" sz="2800" i="1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cs-CZ" sz="2800" i="1" smtClean="0">
                <a:solidFill>
                  <a:srgbClr val="FF0000"/>
                </a:solidFill>
              </a:rPr>
              <a:t>             </a:t>
            </a:r>
            <a:r>
              <a:rPr lang="cs-CZ" sz="2800" smtClean="0"/>
              <a:t>integrace vs. konkurence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</a:t>
            </a:r>
            <a:r>
              <a:rPr lang="cs-CZ" sz="2800" i="1" smtClean="0">
                <a:solidFill>
                  <a:srgbClr val="FF0000"/>
                </a:solidFill>
              </a:rPr>
              <a:t>nerovnost </a:t>
            </a:r>
            <a:r>
              <a:rPr lang="cs-CZ" sz="2800" i="1" smtClean="0"/>
              <a:t>(„černý pasažér“)</a:t>
            </a:r>
          </a:p>
          <a:p>
            <a:pPr eaLnBrk="1" hangingPunct="1">
              <a:buFontTx/>
              <a:buNone/>
            </a:pPr>
            <a:r>
              <a:rPr lang="cs-CZ" sz="2800" i="1" smtClean="0">
                <a:solidFill>
                  <a:srgbClr val="FF0000"/>
                </a:solidFill>
              </a:rPr>
              <a:t>                                </a:t>
            </a:r>
            <a:r>
              <a:rPr lang="cs-CZ" sz="2800" smtClean="0"/>
              <a:t>regulace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800" smtClean="0"/>
              <a:t>                volný trh vs. nerovné podmínky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</a:t>
            </a:r>
            <a:r>
              <a:rPr lang="cs-CZ" sz="2800" i="1" smtClean="0">
                <a:solidFill>
                  <a:srgbClr val="FF0000"/>
                </a:solidFill>
              </a:rPr>
              <a:t>rovné podmínky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                           informace a vzdělání</a:t>
            </a:r>
          </a:p>
        </p:txBody>
      </p:sp>
      <p:cxnSp>
        <p:nvCxnSpPr>
          <p:cNvPr id="8" name="Přímá spojovací šipka 7"/>
          <p:cNvCxnSpPr/>
          <p:nvPr/>
        </p:nvCxnSpPr>
        <p:spPr>
          <a:xfrm>
            <a:off x="1619250" y="2636838"/>
            <a:ext cx="57626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>
            <a:off x="1619250" y="3068638"/>
            <a:ext cx="649288" cy="15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/>
          <p:nvPr/>
        </p:nvCxnSpPr>
        <p:spPr>
          <a:xfrm>
            <a:off x="1692275" y="3933825"/>
            <a:ext cx="5762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/>
          <p:nvPr/>
        </p:nvCxnSpPr>
        <p:spPr>
          <a:xfrm>
            <a:off x="1619250" y="4365625"/>
            <a:ext cx="649288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ovací šipka 21"/>
          <p:cNvCxnSpPr/>
          <p:nvPr/>
        </p:nvCxnSpPr>
        <p:spPr>
          <a:xfrm>
            <a:off x="1692275" y="5229225"/>
            <a:ext cx="6477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ovací šipka 25"/>
          <p:cNvCxnSpPr/>
          <p:nvPr/>
        </p:nvCxnSpPr>
        <p:spPr>
          <a:xfrm>
            <a:off x="1692275" y="5661025"/>
            <a:ext cx="6477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88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Nadpis 1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7467600" cy="720725"/>
          </a:xfrm>
        </p:spPr>
        <p:txBody>
          <a:bodyPr anchor="b"/>
          <a:lstStyle/>
          <a:p>
            <a:pPr eaLnBrk="1" hangingPunct="1"/>
            <a:r>
              <a:rPr lang="cs-CZ" b="1" smtClean="0">
                <a:solidFill>
                  <a:srgbClr val="FF0000"/>
                </a:solidFill>
              </a:rPr>
              <a:t>   </a:t>
            </a:r>
            <a:r>
              <a:rPr lang="cs-CZ" sz="2400" b="1" smtClean="0">
                <a:solidFill>
                  <a:srgbClr val="FF0000"/>
                </a:solidFill>
              </a:rPr>
              <a:t>VOLBA NÁSTROJŮ A DŮSLEDKY</a:t>
            </a:r>
          </a:p>
        </p:txBody>
      </p:sp>
      <p:sp>
        <p:nvSpPr>
          <p:cNvPr id="124930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611188" y="981075"/>
            <a:ext cx="7467600" cy="4873625"/>
          </a:xfrm>
        </p:spPr>
        <p:txBody>
          <a:bodyPr/>
          <a:lstStyle/>
          <a:p>
            <a:pPr eaLnBrk="1" hangingPunct="1"/>
            <a:r>
              <a:rPr lang="cs-CZ" sz="2000" b="1" smtClean="0"/>
              <a:t>Fiskální  – finanční </a:t>
            </a:r>
            <a:r>
              <a:rPr lang="cs-CZ" sz="2000" smtClean="0"/>
              <a:t>a nefinanční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-   </a:t>
            </a:r>
            <a:r>
              <a:rPr lang="cs-CZ" sz="2000" smtClean="0"/>
              <a:t>přímé (nenávratné a návratné) a nepřímé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-  </a:t>
            </a:r>
            <a:r>
              <a:rPr lang="cs-CZ" sz="2000" b="1" smtClean="0"/>
              <a:t>ale </a:t>
            </a:r>
            <a:r>
              <a:rPr lang="cs-CZ" sz="2000" b="1" i="1" smtClean="0"/>
              <a:t>vždy</a:t>
            </a:r>
            <a:r>
              <a:rPr lang="cs-CZ" sz="2000" b="1" smtClean="0"/>
              <a:t> přerozdělování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-  </a:t>
            </a:r>
            <a:r>
              <a:rPr lang="cs-CZ" sz="2000" smtClean="0">
                <a:solidFill>
                  <a:srgbClr val="FF0000"/>
                </a:solidFill>
              </a:rPr>
              <a:t>principy</a:t>
            </a:r>
            <a:r>
              <a:rPr lang="cs-CZ" sz="2000" smtClean="0"/>
              <a:t>: </a:t>
            </a:r>
            <a:r>
              <a:rPr lang="cs-CZ" sz="2000" i="1" smtClean="0"/>
              <a:t>programování,</a:t>
            </a:r>
          </a:p>
          <a:p>
            <a:pPr eaLnBrk="1" hangingPunct="1">
              <a:buFontTx/>
              <a:buNone/>
            </a:pPr>
            <a:r>
              <a:rPr lang="cs-CZ" sz="2000" i="1" smtClean="0"/>
              <a:t>                                             koncentrace</a:t>
            </a:r>
          </a:p>
          <a:p>
            <a:pPr eaLnBrk="1" hangingPunct="1">
              <a:buFontTx/>
              <a:buNone/>
            </a:pPr>
            <a:r>
              <a:rPr lang="cs-CZ" sz="2000" i="1" smtClean="0"/>
              <a:t>                                             adicionalita</a:t>
            </a:r>
          </a:p>
          <a:p>
            <a:pPr eaLnBrk="1" hangingPunct="1">
              <a:buFontTx/>
              <a:buNone/>
            </a:pPr>
            <a:r>
              <a:rPr lang="cs-CZ" sz="2000" i="1" smtClean="0"/>
              <a:t>                                             subsidiarita</a:t>
            </a:r>
          </a:p>
          <a:p>
            <a:pPr eaLnBrk="1" hangingPunct="1"/>
            <a:r>
              <a:rPr lang="cs-CZ" sz="2000" b="1" smtClean="0"/>
              <a:t>Měnové   </a:t>
            </a:r>
            <a:r>
              <a:rPr lang="cs-CZ" sz="2000" smtClean="0"/>
              <a:t>-   úrokové sazby a měnový kurs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-   měnová unie a její </a:t>
            </a:r>
            <a:r>
              <a:rPr lang="cs-CZ" sz="2000" smtClean="0">
                <a:solidFill>
                  <a:srgbClr val="FF0000"/>
                </a:solidFill>
              </a:rPr>
              <a:t>podmínky</a:t>
            </a: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rgbClr val="FF0000"/>
                </a:solidFill>
              </a:rPr>
              <a:t>                                         </a:t>
            </a:r>
            <a:r>
              <a:rPr lang="cs-CZ" sz="2000" i="1" smtClean="0">
                <a:solidFill>
                  <a:srgbClr val="FF0000"/>
                </a:solidFill>
              </a:rPr>
              <a:t>(úroveň, struktura, pružnost, priority)</a:t>
            </a:r>
            <a:endParaRPr lang="cs-CZ" sz="200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-   </a:t>
            </a:r>
            <a:r>
              <a:rPr lang="cs-CZ" sz="2000" b="1" smtClean="0"/>
              <a:t>ale </a:t>
            </a:r>
            <a:r>
              <a:rPr lang="cs-CZ" sz="2000" b="1" i="1" smtClean="0"/>
              <a:t>nakonec</a:t>
            </a:r>
            <a:r>
              <a:rPr lang="cs-CZ" sz="2000" b="1" smtClean="0"/>
              <a:t> přerozdělování</a:t>
            </a:r>
            <a:endParaRPr lang="cs-CZ" sz="2000" smtClean="0"/>
          </a:p>
          <a:p>
            <a:pPr eaLnBrk="1" hangingPunct="1"/>
            <a:r>
              <a:rPr lang="cs-CZ" sz="2000" b="1" smtClean="0"/>
              <a:t>Vliv na efektivnost a konkurenceschopnost</a:t>
            </a:r>
          </a:p>
          <a:p>
            <a:pPr eaLnBrk="1" hangingPunct="1">
              <a:buFont typeface="Courier New" pitchFamily="49" charset="0"/>
              <a:buChar char="o"/>
            </a:pPr>
            <a:endParaRPr lang="cs-CZ" sz="2000" b="1" smtClean="0"/>
          </a:p>
        </p:txBody>
      </p:sp>
      <p:pic>
        <p:nvPicPr>
          <p:cNvPr id="12493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Nadpis 1"/>
          <p:cNvSpPr>
            <a:spLocks noGrp="1"/>
          </p:cNvSpPr>
          <p:nvPr>
            <p:ph type="title" idx="4294967295"/>
          </p:nvPr>
        </p:nvSpPr>
        <p:spPr>
          <a:xfrm>
            <a:off x="468313" y="0"/>
            <a:ext cx="7467600" cy="692150"/>
          </a:xfrm>
        </p:spPr>
        <p:txBody>
          <a:bodyPr anchor="b"/>
          <a:lstStyle/>
          <a:p>
            <a:pPr eaLnBrk="1" hangingPunct="1"/>
            <a:r>
              <a:rPr lang="cs-CZ" b="1" smtClean="0">
                <a:solidFill>
                  <a:srgbClr val="FF0000"/>
                </a:solidFill>
              </a:rPr>
              <a:t>   </a:t>
            </a:r>
            <a:r>
              <a:rPr lang="cs-CZ" sz="2400" b="1" smtClean="0">
                <a:solidFill>
                  <a:srgbClr val="FF0000"/>
                </a:solidFill>
              </a:rPr>
              <a:t>VOLBA NÁSTROJŮ A DŮSLEDKY</a:t>
            </a:r>
          </a:p>
        </p:txBody>
      </p:sp>
      <p:sp>
        <p:nvSpPr>
          <p:cNvPr id="126978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323850" y="836613"/>
            <a:ext cx="7467600" cy="4873625"/>
          </a:xfrm>
        </p:spPr>
        <p:txBody>
          <a:bodyPr/>
          <a:lstStyle/>
          <a:p>
            <a:pPr eaLnBrk="1" hangingPunct="1"/>
            <a:r>
              <a:rPr lang="cs-CZ" sz="2000" b="1" smtClean="0"/>
              <a:t>Fiskální  – finanční </a:t>
            </a:r>
            <a:r>
              <a:rPr lang="cs-CZ" sz="2000" smtClean="0"/>
              <a:t>a nefinanční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-   </a:t>
            </a:r>
            <a:r>
              <a:rPr lang="cs-CZ" sz="2000" smtClean="0"/>
              <a:t>přímé (nenávratné a návratné) a nepřímé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-  </a:t>
            </a:r>
            <a:r>
              <a:rPr lang="cs-CZ" sz="2000" b="1" smtClean="0"/>
              <a:t>ale </a:t>
            </a:r>
            <a:r>
              <a:rPr lang="cs-CZ" sz="2000" b="1" i="1" smtClean="0"/>
              <a:t>vždy</a:t>
            </a:r>
            <a:r>
              <a:rPr lang="cs-CZ" sz="2000" b="1" smtClean="0"/>
              <a:t> přerozdělování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-  </a:t>
            </a:r>
            <a:r>
              <a:rPr lang="cs-CZ" sz="2000" smtClean="0">
                <a:solidFill>
                  <a:srgbClr val="FF0000"/>
                </a:solidFill>
              </a:rPr>
              <a:t>principy</a:t>
            </a:r>
            <a:r>
              <a:rPr lang="cs-CZ" sz="2000" smtClean="0"/>
              <a:t>: </a:t>
            </a:r>
            <a:r>
              <a:rPr lang="cs-CZ" sz="2000" i="1" smtClean="0"/>
              <a:t>programování,</a:t>
            </a:r>
          </a:p>
          <a:p>
            <a:pPr eaLnBrk="1" hangingPunct="1">
              <a:buFontTx/>
              <a:buNone/>
            </a:pPr>
            <a:r>
              <a:rPr lang="cs-CZ" sz="2000" i="1" smtClean="0"/>
              <a:t>                                             koncentrace</a:t>
            </a:r>
          </a:p>
          <a:p>
            <a:pPr eaLnBrk="1" hangingPunct="1">
              <a:buFontTx/>
              <a:buNone/>
            </a:pPr>
            <a:r>
              <a:rPr lang="cs-CZ" sz="2000" i="1" smtClean="0"/>
              <a:t>                                             adicionalita</a:t>
            </a:r>
          </a:p>
          <a:p>
            <a:pPr eaLnBrk="1" hangingPunct="1">
              <a:buFontTx/>
              <a:buNone/>
            </a:pPr>
            <a:r>
              <a:rPr lang="cs-CZ" sz="2000" i="1" smtClean="0"/>
              <a:t>                                             subsidiarita</a:t>
            </a:r>
          </a:p>
          <a:p>
            <a:pPr eaLnBrk="1" hangingPunct="1"/>
            <a:r>
              <a:rPr lang="cs-CZ" sz="2000" b="1" smtClean="0"/>
              <a:t>Měnové   </a:t>
            </a:r>
            <a:r>
              <a:rPr lang="cs-CZ" sz="2000" smtClean="0"/>
              <a:t>-   úrokové sazby a měnový kurs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-   měnová unie a její </a:t>
            </a:r>
            <a:r>
              <a:rPr lang="cs-CZ" sz="2000" smtClean="0">
                <a:solidFill>
                  <a:srgbClr val="FF0000"/>
                </a:solidFill>
              </a:rPr>
              <a:t>podmínky</a:t>
            </a: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rgbClr val="FF0000"/>
                </a:solidFill>
              </a:rPr>
              <a:t>                                         </a:t>
            </a:r>
            <a:r>
              <a:rPr lang="cs-CZ" sz="2000" i="1" smtClean="0">
                <a:solidFill>
                  <a:srgbClr val="FF0000"/>
                </a:solidFill>
              </a:rPr>
              <a:t>(úroveň, struktura, pružnost, priority)</a:t>
            </a:r>
            <a:endParaRPr lang="cs-CZ" sz="200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-   </a:t>
            </a:r>
            <a:r>
              <a:rPr lang="cs-CZ" sz="2000" b="1" smtClean="0"/>
              <a:t>ale </a:t>
            </a:r>
            <a:r>
              <a:rPr lang="cs-CZ" sz="2000" b="1" i="1" smtClean="0"/>
              <a:t>nakonec</a:t>
            </a:r>
            <a:r>
              <a:rPr lang="cs-CZ" sz="2000" b="1" smtClean="0"/>
              <a:t> přerozdělování</a:t>
            </a:r>
            <a:endParaRPr lang="cs-CZ" sz="2000" smtClean="0"/>
          </a:p>
          <a:p>
            <a:pPr eaLnBrk="1" hangingPunct="1"/>
            <a:r>
              <a:rPr lang="cs-CZ" sz="2000" b="1" smtClean="0"/>
              <a:t>Vliv na efektivnost a konkurenceschopnost</a:t>
            </a:r>
          </a:p>
          <a:p>
            <a:pPr eaLnBrk="1" hangingPunct="1">
              <a:buFont typeface="Courier New" pitchFamily="49" charset="0"/>
              <a:buChar char="o"/>
            </a:pPr>
            <a:endParaRPr lang="cs-CZ" sz="2000" b="1" smtClean="0"/>
          </a:p>
        </p:txBody>
      </p:sp>
      <p:pic>
        <p:nvPicPr>
          <p:cNvPr id="12697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Zástupný symbol pro obsah 2"/>
          <p:cNvSpPr>
            <a:spLocks noGrp="1"/>
          </p:cNvSpPr>
          <p:nvPr>
            <p:ph sz="quarter" idx="4294967295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buFontTx/>
              <a:buNone/>
            </a:pPr>
            <a:endParaRPr lang="cs-CZ" sz="4800" smtClean="0"/>
          </a:p>
          <a:p>
            <a:pPr eaLnBrk="1" hangingPunct="1">
              <a:buFontTx/>
              <a:buNone/>
            </a:pPr>
            <a:endParaRPr lang="cs-CZ" sz="4800" smtClean="0"/>
          </a:p>
          <a:p>
            <a:pPr eaLnBrk="1" hangingPunct="1">
              <a:buFontTx/>
              <a:buNone/>
            </a:pPr>
            <a:endParaRPr lang="cs-CZ" sz="4800" smtClean="0"/>
          </a:p>
          <a:p>
            <a:pPr eaLnBrk="1" hangingPunct="1">
              <a:buFontTx/>
              <a:buNone/>
            </a:pPr>
            <a:r>
              <a:rPr lang="cs-CZ" sz="4800" smtClean="0"/>
              <a:t>   9. VEŘEJNÉ FINANCE</a:t>
            </a:r>
          </a:p>
        </p:txBody>
      </p:sp>
      <p:pic>
        <p:nvPicPr>
          <p:cNvPr id="129026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 anchor="b"/>
          <a:lstStyle/>
          <a:p>
            <a:pPr eaLnBrk="1" hangingPunct="1"/>
            <a:r>
              <a:rPr lang="cs-CZ" sz="4000" b="1" smtClean="0">
                <a:solidFill>
                  <a:srgbClr val="FF0000"/>
                </a:solidFill>
              </a:rPr>
              <a:t>VEŘEJNÉ FINANCE</a:t>
            </a:r>
          </a:p>
        </p:txBody>
      </p:sp>
      <p:sp>
        <p:nvSpPr>
          <p:cNvPr id="131074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611188" y="1052513"/>
            <a:ext cx="7467600" cy="4873625"/>
          </a:xfrm>
        </p:spPr>
        <p:txBody>
          <a:bodyPr/>
          <a:lstStyle/>
          <a:p>
            <a:pPr eaLnBrk="1" hangingPunct="1"/>
            <a:r>
              <a:rPr lang="cs-CZ" sz="2000" b="1" smtClean="0">
                <a:solidFill>
                  <a:srgbClr val="0000CC"/>
                </a:solidFill>
              </a:rPr>
              <a:t>Místo a úloha veřejných financí</a:t>
            </a:r>
          </a:p>
          <a:p>
            <a:pPr eaLnBrk="1" hangingPunct="1">
              <a:buFontTx/>
              <a:buNone/>
            </a:pPr>
            <a:r>
              <a:rPr lang="cs-CZ" sz="2000" b="1" smtClean="0">
                <a:solidFill>
                  <a:srgbClr val="0000CC"/>
                </a:solidFill>
              </a:rPr>
              <a:t>        </a:t>
            </a:r>
            <a:r>
              <a:rPr lang="cs-CZ" sz="2000" smtClean="0"/>
              <a:t>selhání trhu (veřejné statky, (ne)rovnost)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vládní zásahy (veřejná správa, regionální politika)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nástroje: </a:t>
            </a:r>
            <a:r>
              <a:rPr lang="cs-CZ" sz="2000" b="1" smtClean="0">
                <a:solidFill>
                  <a:srgbClr val="FF0000"/>
                </a:solidFill>
              </a:rPr>
              <a:t>veřejný rozpočet</a:t>
            </a:r>
            <a:r>
              <a:rPr lang="cs-CZ" sz="2000" b="1" smtClean="0"/>
              <a:t> 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</a:t>
            </a:r>
            <a:r>
              <a:rPr lang="cs-CZ" sz="2000" i="1" smtClean="0"/>
              <a:t>(„veřejný“ … příjmem jsou hlavně výnosy z daní,</a:t>
            </a:r>
          </a:p>
          <a:p>
            <a:pPr eaLnBrk="1" hangingPunct="1">
              <a:buFontTx/>
              <a:buNone/>
            </a:pPr>
            <a:r>
              <a:rPr lang="cs-CZ" sz="2000" i="1" smtClean="0"/>
              <a:t>                             výdaje nepodléhají principu ekvivalence)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</a:t>
            </a:r>
            <a:r>
              <a:rPr lang="cs-CZ" sz="2000" b="1" smtClean="0">
                <a:solidFill>
                  <a:srgbClr val="FF0000"/>
                </a:solidFill>
              </a:rPr>
              <a:t>přerozdělování (transfer)</a:t>
            </a:r>
          </a:p>
          <a:p>
            <a:pPr eaLnBrk="1" hangingPunct="1"/>
            <a:r>
              <a:rPr lang="cs-CZ" sz="2000" b="1" smtClean="0">
                <a:solidFill>
                  <a:srgbClr val="0000CC"/>
                </a:solidFill>
              </a:rPr>
              <a:t>Funkce veřejných financí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alokační </a:t>
            </a:r>
            <a:r>
              <a:rPr lang="cs-CZ" sz="2000" smtClean="0"/>
              <a:t>(veřejné a smíšené statky)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distribuční </a:t>
            </a:r>
            <a:r>
              <a:rPr lang="cs-CZ" sz="2000" smtClean="0"/>
              <a:t>(rovnost sociální a regionální)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stabilizační </a:t>
            </a:r>
            <a:r>
              <a:rPr lang="cs-CZ" sz="2000" smtClean="0"/>
              <a:t>(vyrovnání nabídky a poptávky)</a:t>
            </a:r>
            <a:r>
              <a:rPr lang="cs-CZ" sz="2000" b="1" smtClean="0"/>
              <a:t>       </a:t>
            </a:r>
          </a:p>
        </p:txBody>
      </p:sp>
      <p:cxnSp>
        <p:nvCxnSpPr>
          <p:cNvPr id="5" name="Přímá spojovací šipka 4"/>
          <p:cNvCxnSpPr/>
          <p:nvPr/>
        </p:nvCxnSpPr>
        <p:spPr>
          <a:xfrm>
            <a:off x="6084888" y="2349500"/>
            <a:ext cx="720725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šipka 7"/>
          <p:cNvCxnSpPr/>
          <p:nvPr/>
        </p:nvCxnSpPr>
        <p:spPr>
          <a:xfrm>
            <a:off x="7235825" y="2781300"/>
            <a:ext cx="6477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šipka 11"/>
          <p:cNvCxnSpPr/>
          <p:nvPr/>
        </p:nvCxnSpPr>
        <p:spPr>
          <a:xfrm>
            <a:off x="6804025" y="3860800"/>
            <a:ext cx="6477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1078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561975"/>
          </a:xfrm>
        </p:spPr>
        <p:txBody>
          <a:bodyPr anchor="b"/>
          <a:lstStyle/>
          <a:p>
            <a:pPr eaLnBrk="1" hangingPunct="1"/>
            <a:r>
              <a:rPr lang="cs-CZ" sz="4100" b="1" smtClean="0">
                <a:solidFill>
                  <a:srgbClr val="FF0000"/>
                </a:solidFill>
              </a:rPr>
              <a:t>   DAŇOVÝ SYSTÉM</a:t>
            </a:r>
          </a:p>
        </p:txBody>
      </p:sp>
      <p:sp>
        <p:nvSpPr>
          <p:cNvPr id="133122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755650" y="692150"/>
            <a:ext cx="7467600" cy="5132388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cs-CZ" sz="2800" b="1" smtClean="0"/>
              <a:t>  </a:t>
            </a:r>
            <a:r>
              <a:rPr lang="cs-CZ" sz="2000" b="1" smtClean="0"/>
              <a:t>daň – specifická platba </a:t>
            </a:r>
            <a:r>
              <a:rPr lang="cs-CZ" sz="2000" smtClean="0"/>
              <a:t>(povinná, pravidelně se  opakuje, neúčelová, 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                            </a:t>
            </a:r>
            <a:r>
              <a:rPr lang="cs-CZ" sz="2000" smtClean="0"/>
              <a:t>nenávratná)  </a:t>
            </a:r>
            <a:r>
              <a:rPr lang="cs-CZ" sz="2000" b="1" smtClean="0"/>
              <a:t>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b="1" smtClean="0"/>
              <a:t>  typologie daní podle charakteru </a:t>
            </a:r>
            <a:r>
              <a:rPr lang="cs-CZ" sz="2000" smtClean="0"/>
              <a:t>(přímé a, nepřímé aj.)</a:t>
            </a:r>
            <a:endParaRPr lang="cs-CZ" sz="2000" b="1" smtClean="0"/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                podle místa výběru </a:t>
            </a:r>
            <a:r>
              <a:rPr lang="cs-CZ" sz="2000" smtClean="0"/>
              <a:t>(domácnost a firma aj.)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b="1" smtClean="0"/>
              <a:t> daňová spravedlnost </a:t>
            </a:r>
            <a:r>
              <a:rPr lang="cs-CZ" sz="2000" smtClean="0"/>
              <a:t>(politikum)</a:t>
            </a:r>
            <a:endParaRPr lang="cs-CZ" sz="2000" b="1" smtClean="0"/>
          </a:p>
          <a:p>
            <a:pPr eaLnBrk="1" hangingPunct="1">
              <a:buFontTx/>
              <a:buNone/>
            </a:pPr>
            <a:r>
              <a:rPr lang="cs-CZ" sz="2000" b="1" smtClean="0"/>
              <a:t>             - daň z užitku </a:t>
            </a:r>
            <a:r>
              <a:rPr lang="cs-CZ" sz="2000" smtClean="0"/>
              <a:t>(proporcionální , progresívní)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-  schopnost daňové úhrady </a:t>
            </a:r>
            <a:r>
              <a:rPr lang="cs-CZ" sz="2000" smtClean="0"/>
              <a:t>(příjem, spotřeba, majetek)</a:t>
            </a:r>
            <a:endParaRPr lang="cs-CZ" sz="2000" b="1" smtClean="0"/>
          </a:p>
          <a:p>
            <a:pPr eaLnBrk="1" hangingPunct="1">
              <a:buFont typeface="Wingdings" pitchFamily="2" charset="2"/>
              <a:buChar char="Ø"/>
            </a:pPr>
            <a:r>
              <a:rPr lang="cs-CZ" sz="2000" b="1" smtClean="0"/>
              <a:t> důsledky daňového břemene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- důchodový a substituční, elasticita nabídky a poptávky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-  ekonomický,  sociální a </a:t>
            </a:r>
            <a:r>
              <a:rPr lang="cs-CZ" sz="2000" b="1" smtClean="0">
                <a:solidFill>
                  <a:srgbClr val="FF0000"/>
                </a:solidFill>
              </a:rPr>
              <a:t>prostorový (regionální)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b="1" smtClean="0"/>
              <a:t> soustava příjmů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- typy daní a ostatní příjmy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- požadavky na soustavu</a:t>
            </a:r>
          </a:p>
        </p:txBody>
      </p:sp>
      <p:pic>
        <p:nvPicPr>
          <p:cNvPr id="13312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77025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1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   </a:t>
            </a:r>
            <a:r>
              <a:rPr lang="cs-CZ" sz="2400" smtClean="0">
                <a:solidFill>
                  <a:srgbClr val="FF0000"/>
                </a:solidFill>
              </a:rPr>
              <a:t>REGIONÁLNÍ EKONOMIE –</a:t>
            </a:r>
            <a:br>
              <a:rPr lang="cs-CZ" sz="2400" smtClean="0">
                <a:solidFill>
                  <a:srgbClr val="FF0000"/>
                </a:solidFill>
              </a:rPr>
            </a:br>
            <a:r>
              <a:rPr lang="cs-CZ" sz="2400" smtClean="0">
                <a:solidFill>
                  <a:srgbClr val="FF0000"/>
                </a:solidFill>
              </a:rPr>
              <a:t>      PŘEDMĚT…</a:t>
            </a:r>
          </a:p>
        </p:txBody>
      </p:sp>
      <p:sp>
        <p:nvSpPr>
          <p:cNvPr id="24578" name="Zástupný symbol pro obsah 2"/>
          <p:cNvSpPr>
            <a:spLocks noGrp="1"/>
          </p:cNvSpPr>
          <p:nvPr>
            <p:ph sz="quarter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EKONOMIE  věda o 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chování ekonomických subjektů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rozdělování vzácných (omezených) zdrojů (alokace), blahobyt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Mikroekonomie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Makroekonomie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REGIONÁLNÍ EKONOMIE přidává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>
                <a:solidFill>
                  <a:srgbClr val="FF0000"/>
                </a:solidFill>
              </a:rPr>
              <a:t>dimenzi prostoru - „kde a proč“- </a:t>
            </a:r>
            <a:r>
              <a:rPr lang="cs-CZ" sz="2800" smtClean="0"/>
              <a:t>a řeší mj.</a:t>
            </a:r>
          </a:p>
          <a:p>
            <a:pPr eaLnBrk="1" hangingPunct="1">
              <a:lnSpc>
                <a:spcPct val="90000"/>
              </a:lnSpc>
              <a:buFont typeface="Courier New" pitchFamily="49" charset="0"/>
              <a:buChar char="o"/>
            </a:pPr>
            <a:r>
              <a:rPr lang="cs-CZ" sz="2800" smtClean="0"/>
              <a:t>lokalizaci ekonomických subjektů</a:t>
            </a:r>
          </a:p>
          <a:p>
            <a:pPr eaLnBrk="1" hangingPunct="1">
              <a:lnSpc>
                <a:spcPct val="90000"/>
              </a:lnSpc>
              <a:buFont typeface="Courier New" pitchFamily="49" charset="0"/>
              <a:buChar char="o"/>
            </a:pPr>
            <a:r>
              <a:rPr lang="cs-CZ" sz="2800" smtClean="0"/>
              <a:t>disparity v území („regionech“)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	</a:t>
            </a:r>
          </a:p>
        </p:txBody>
      </p:sp>
      <p:pic>
        <p:nvPicPr>
          <p:cNvPr id="2457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Nadpis 1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7467600" cy="431800"/>
          </a:xfrm>
        </p:spPr>
        <p:txBody>
          <a:bodyPr anchor="b"/>
          <a:lstStyle/>
          <a:p>
            <a:pPr eaLnBrk="1" hangingPunct="1"/>
            <a:r>
              <a:rPr lang="cs-CZ" sz="4100" b="1" smtClean="0">
                <a:solidFill>
                  <a:srgbClr val="FF0000"/>
                </a:solidFill>
              </a:rPr>
              <a:t>   VEŘEJNÉ VÝDAJE</a:t>
            </a:r>
          </a:p>
        </p:txBody>
      </p:sp>
      <p:sp>
        <p:nvSpPr>
          <p:cNvPr id="135170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68313" y="836613"/>
            <a:ext cx="7467600" cy="523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000" b="1" smtClean="0"/>
              <a:t>základní typ výdajů - </a:t>
            </a:r>
            <a:r>
              <a:rPr lang="cs-CZ" sz="2000" b="1" smtClean="0">
                <a:solidFill>
                  <a:srgbClr val="FF0000"/>
                </a:solidFill>
              </a:rPr>
              <a:t>dotace</a:t>
            </a:r>
            <a:r>
              <a:rPr lang="cs-CZ" sz="2000" b="1" smtClean="0"/>
              <a:t> 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b="1" smtClean="0"/>
              <a:t>typologie výdajů - </a:t>
            </a:r>
            <a:r>
              <a:rPr lang="cs-CZ" sz="2000" b="1" smtClean="0">
                <a:solidFill>
                  <a:srgbClr val="FF0000"/>
                </a:solidFill>
              </a:rPr>
              <a:t>mandatorní</a:t>
            </a:r>
            <a:r>
              <a:rPr lang="cs-CZ" sz="2000" b="1" smtClean="0"/>
              <a:t> a ostatní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                    - běžné a kapitálové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                    - obecné a </a:t>
            </a:r>
            <a:r>
              <a:rPr lang="cs-CZ" sz="2000" b="1" smtClean="0">
                <a:solidFill>
                  <a:srgbClr val="FF0000"/>
                </a:solidFill>
              </a:rPr>
              <a:t>účelové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b="1" smtClean="0">
                <a:solidFill>
                  <a:srgbClr val="FF0000"/>
                </a:solidFill>
              </a:rPr>
              <a:t>efektivnost </a:t>
            </a:r>
            <a:r>
              <a:rPr lang="cs-CZ" sz="2000" b="1" smtClean="0"/>
              <a:t>veřejných výdajů</a:t>
            </a:r>
          </a:p>
          <a:p>
            <a:pPr eaLnBrk="1" hangingPunct="1"/>
            <a:r>
              <a:rPr lang="cs-CZ" sz="2000" b="1" smtClean="0">
                <a:solidFill>
                  <a:srgbClr val="0000CC"/>
                </a:solidFill>
              </a:rPr>
              <a:t>Prostorová dimenze výdajů    </a:t>
            </a:r>
          </a:p>
          <a:p>
            <a:pPr eaLnBrk="1" hangingPunct="1">
              <a:buFontTx/>
              <a:buNone/>
            </a:pPr>
            <a:r>
              <a:rPr lang="cs-CZ" sz="2000" b="1" smtClean="0">
                <a:solidFill>
                  <a:srgbClr val="0000CC"/>
                </a:solidFill>
              </a:rPr>
              <a:t>      </a:t>
            </a:r>
            <a:r>
              <a:rPr lang="cs-CZ" sz="2000" b="1" smtClean="0"/>
              <a:t>alokační - prostorové omezení užitku z veřejných výdajů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   - náklady:optimální velikost „fiskálního společenství“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   - úspory z rozsahu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(re)distribuční</a:t>
            </a:r>
            <a:r>
              <a:rPr lang="cs-CZ" sz="2000" b="1" smtClean="0">
                <a:solidFill>
                  <a:srgbClr val="FF0000"/>
                </a:solidFill>
              </a:rPr>
              <a:t> </a:t>
            </a:r>
            <a:r>
              <a:rPr lang="cs-CZ" sz="2000" b="1" smtClean="0"/>
              <a:t>– mj. rozdíly v daňové kapacitě a výnosu</a:t>
            </a:r>
          </a:p>
          <a:p>
            <a:pPr eaLnBrk="1" hangingPunct="1">
              <a:buFontTx/>
              <a:buNone/>
            </a:pPr>
            <a:r>
              <a:rPr lang="cs-CZ" sz="2000" b="1" smtClean="0">
                <a:solidFill>
                  <a:srgbClr val="FF0000"/>
                </a:solidFill>
              </a:rPr>
              <a:t>     </a:t>
            </a:r>
            <a:r>
              <a:rPr lang="cs-CZ" sz="2000" b="1" smtClean="0"/>
              <a:t>stabilizační</a:t>
            </a:r>
            <a:r>
              <a:rPr lang="cs-CZ" sz="2800" b="1" smtClean="0"/>
              <a:t>     </a:t>
            </a:r>
            <a:r>
              <a:rPr lang="cs-CZ" sz="2800" b="1" smtClean="0">
                <a:solidFill>
                  <a:srgbClr val="FF0000"/>
                </a:solidFill>
              </a:rPr>
              <a:t>     </a:t>
            </a:r>
            <a:r>
              <a:rPr lang="cs-CZ" sz="2000" b="1" smtClean="0">
                <a:solidFill>
                  <a:srgbClr val="FF0000"/>
                </a:solidFill>
              </a:rPr>
              <a:t>              </a:t>
            </a:r>
          </a:p>
        </p:txBody>
      </p:sp>
      <p:pic>
        <p:nvPicPr>
          <p:cNvPr id="13517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 anchor="b"/>
          <a:lstStyle/>
          <a:p>
            <a:pPr eaLnBrk="1" hangingPunct="1"/>
            <a:r>
              <a:rPr lang="cs-CZ" sz="4100" b="1" smtClean="0">
                <a:solidFill>
                  <a:srgbClr val="FF0000"/>
                </a:solidFill>
              </a:rPr>
              <a:t>   FISKÁLNÍ FEDERALISMUS</a:t>
            </a:r>
          </a:p>
        </p:txBody>
      </p:sp>
      <p:sp>
        <p:nvSpPr>
          <p:cNvPr id="137218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/>
            <a:r>
              <a:rPr lang="cs-CZ" sz="2000" b="1" smtClean="0">
                <a:solidFill>
                  <a:srgbClr val="0000CC"/>
                </a:solidFill>
              </a:rPr>
              <a:t>Podstata problému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veřejná správa - stát a územní veřejnoprávní korporace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minimalizace neefektivních alokací – optimalizace vazeb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                -  decentralizace a demokratizace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                           -  efektivnost obecně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vertikální a horizontální struktura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transfery   - </a:t>
            </a:r>
            <a:r>
              <a:rPr lang="cs-CZ" sz="2000" smtClean="0">
                <a:solidFill>
                  <a:srgbClr val="FF0000"/>
                </a:solidFill>
              </a:rPr>
              <a:t>rozpočtové určení daní (svěřené, sdílené)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  </a:t>
            </a:r>
            <a:r>
              <a:rPr lang="cs-CZ" sz="2000" smtClean="0">
                <a:solidFill>
                  <a:srgbClr val="FF0000"/>
                </a:solidFill>
              </a:rPr>
              <a:t>- dotace účelové, obecné</a:t>
            </a:r>
          </a:p>
          <a:p>
            <a:pPr eaLnBrk="1" hangingPunct="1"/>
            <a:r>
              <a:rPr lang="cs-CZ" sz="2000" b="1" smtClean="0">
                <a:solidFill>
                  <a:srgbClr val="0000CC"/>
                </a:solidFill>
              </a:rPr>
              <a:t>Modely fiskálního federalismu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b="1" smtClean="0">
                <a:solidFill>
                  <a:srgbClr val="0000CC"/>
                </a:solidFill>
              </a:rPr>
              <a:t>    </a:t>
            </a:r>
            <a:r>
              <a:rPr lang="cs-CZ" sz="2000" smtClean="0"/>
              <a:t>vertikální </a:t>
            </a:r>
            <a:r>
              <a:rPr lang="cs-CZ" sz="2000" b="1" smtClean="0">
                <a:solidFill>
                  <a:srgbClr val="0000CC"/>
                </a:solidFill>
              </a:rPr>
              <a:t>  </a:t>
            </a:r>
            <a:r>
              <a:rPr lang="cs-CZ" sz="2000" smtClean="0"/>
              <a:t>- centralizovaný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     - decentralizovaný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horizontální – </a:t>
            </a:r>
            <a:r>
              <a:rPr lang="cs-CZ" sz="2000" i="1" smtClean="0">
                <a:solidFill>
                  <a:srgbClr val="FF0000"/>
                </a:solidFill>
              </a:rPr>
              <a:t>solidární, za podmínky jednotné daňové politiky</a:t>
            </a:r>
          </a:p>
          <a:p>
            <a:pPr eaLnBrk="1" hangingPunct="1">
              <a:buFontTx/>
              <a:buNone/>
            </a:pPr>
            <a:r>
              <a:rPr lang="cs-CZ" sz="2000" i="1" smtClean="0">
                <a:solidFill>
                  <a:srgbClr val="FF0000"/>
                </a:solidFill>
              </a:rPr>
              <a:t>                                         </a:t>
            </a:r>
            <a:r>
              <a:rPr lang="cs-CZ" sz="2000" b="1" smtClean="0">
                <a:solidFill>
                  <a:srgbClr val="FF0000"/>
                </a:solidFill>
              </a:rPr>
              <a:t>x </a:t>
            </a:r>
            <a:r>
              <a:rPr lang="cs-CZ" sz="2000" i="1" smtClean="0">
                <a:solidFill>
                  <a:srgbClr val="FF0000"/>
                </a:solidFill>
              </a:rPr>
              <a:t>daňová konkurence</a:t>
            </a:r>
          </a:p>
        </p:txBody>
      </p:sp>
      <p:pic>
        <p:nvPicPr>
          <p:cNvPr id="13721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Nadpis 1"/>
          <p:cNvSpPr>
            <a:spLocks noGrp="1"/>
          </p:cNvSpPr>
          <p:nvPr>
            <p:ph type="title" idx="4294967295"/>
          </p:nvPr>
        </p:nvSpPr>
        <p:spPr>
          <a:xfrm>
            <a:off x="509588" y="287338"/>
            <a:ext cx="8174037" cy="549275"/>
          </a:xfrm>
        </p:spPr>
        <p:txBody>
          <a:bodyPr anchor="b"/>
          <a:lstStyle/>
          <a:p>
            <a:pPr eaLnBrk="1" hangingPunct="1"/>
            <a:r>
              <a:rPr lang="cs-CZ" sz="2200" smtClean="0">
                <a:solidFill>
                  <a:srgbClr val="00B0F0"/>
                </a:solidFill>
              </a:rPr>
              <a:t>POKRAČOVÁNÍ</a:t>
            </a:r>
          </a:p>
        </p:txBody>
      </p:sp>
      <p:sp>
        <p:nvSpPr>
          <p:cNvPr id="139266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539750" y="908050"/>
            <a:ext cx="8229600" cy="4525963"/>
          </a:xfrm>
        </p:spPr>
        <p:txBody>
          <a:bodyPr/>
          <a:lstStyle/>
          <a:p>
            <a:pPr eaLnBrk="1" hangingPunct="1"/>
            <a:r>
              <a:rPr lang="cs-CZ" b="1" smtClean="0">
                <a:solidFill>
                  <a:srgbClr val="0000CC"/>
                </a:solidFill>
              </a:rPr>
              <a:t>Některé kritické poznámky</a:t>
            </a:r>
          </a:p>
          <a:p>
            <a:pPr eaLnBrk="1" hangingPunct="1">
              <a:buFontTx/>
              <a:buNone/>
            </a:pPr>
            <a:endParaRPr lang="cs-CZ" b="1" smtClean="0">
              <a:solidFill>
                <a:srgbClr val="0000CC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cs-CZ" sz="2800" b="1" smtClean="0"/>
              <a:t>podmínky  </a:t>
            </a:r>
            <a:r>
              <a:rPr lang="cs-CZ" sz="2800" smtClean="0"/>
              <a:t>- </a:t>
            </a:r>
            <a:r>
              <a:rPr lang="cs-CZ" sz="2000" smtClean="0"/>
              <a:t>migrace, trh s byty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-  suverenita spotřebitele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-  rozdíl mezi bohatstvím obce a jednotlivce</a:t>
            </a:r>
          </a:p>
          <a:p>
            <a:pPr eaLnBrk="1" hangingPunct="1">
              <a:buFontTx/>
              <a:buNone/>
            </a:pPr>
            <a:endParaRPr lang="cs-CZ" sz="2000" smtClean="0"/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</a:t>
            </a:r>
            <a:r>
              <a:rPr lang="cs-CZ" sz="2800" b="1" smtClean="0"/>
              <a:t>alternativní přístupy</a:t>
            </a:r>
          </a:p>
          <a:p>
            <a:pPr eaLnBrk="1" hangingPunct="1">
              <a:buFontTx/>
              <a:buNone/>
            </a:pPr>
            <a:r>
              <a:rPr lang="cs-CZ" sz="2800" b="1" smtClean="0"/>
              <a:t>                         </a:t>
            </a:r>
            <a:r>
              <a:rPr lang="cs-CZ" sz="2000" b="1" smtClean="0"/>
              <a:t>- monetaristé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       - ekonomie strany nabídky</a:t>
            </a:r>
          </a:p>
          <a:p>
            <a:pPr eaLnBrk="1" hangingPunct="1">
              <a:buFontTx/>
              <a:buNone/>
            </a:pPr>
            <a:endParaRPr lang="cs-CZ" sz="2000" b="1" smtClean="0"/>
          </a:p>
          <a:p>
            <a:pPr eaLnBrk="1" hangingPunct="1">
              <a:buFont typeface="Wingdings" pitchFamily="2" charset="2"/>
              <a:buChar char="Ø"/>
            </a:pPr>
            <a:r>
              <a:rPr lang="cs-CZ" sz="2800" b="1" smtClean="0"/>
              <a:t>ekonomie veřejného dluhu</a:t>
            </a:r>
            <a:endParaRPr lang="cs-CZ" sz="2800" smtClean="0"/>
          </a:p>
        </p:txBody>
      </p:sp>
      <p:pic>
        <p:nvPicPr>
          <p:cNvPr id="13926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57200" y="1600200"/>
            <a:ext cx="7570788" cy="4873625"/>
          </a:xfrm>
          <a:solidFill>
            <a:schemeClr val="accent1"/>
          </a:solidFill>
        </p:spPr>
        <p:txBody>
          <a:bodyPr/>
          <a:lstStyle/>
          <a:p>
            <a:pPr eaLnBrk="1" hangingPunct="1">
              <a:buFontTx/>
              <a:buNone/>
            </a:pPr>
            <a:endParaRPr lang="cs-CZ" sz="4800" b="1" smtClean="0"/>
          </a:p>
          <a:p>
            <a:pPr eaLnBrk="1" hangingPunct="1">
              <a:buFontTx/>
              <a:buNone/>
            </a:pPr>
            <a:endParaRPr lang="cs-CZ" sz="4800" b="1" smtClean="0"/>
          </a:p>
          <a:p>
            <a:pPr eaLnBrk="1" hangingPunct="1">
              <a:buFontTx/>
              <a:buNone/>
            </a:pPr>
            <a:r>
              <a:rPr lang="cs-CZ" sz="4800" smtClean="0"/>
              <a:t>10. </a:t>
            </a:r>
          </a:p>
          <a:p>
            <a:pPr eaLnBrk="1" hangingPunct="1">
              <a:buFontTx/>
              <a:buNone/>
            </a:pPr>
            <a:r>
              <a:rPr lang="cs-CZ" sz="4800" smtClean="0"/>
              <a:t>MUNICIPÁLNÍ EKONOMIE</a:t>
            </a:r>
          </a:p>
        </p:txBody>
      </p:sp>
      <p:pic>
        <p:nvPicPr>
          <p:cNvPr id="141314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Nadpis 1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cs-CZ" sz="4500" b="1" smtClean="0">
                <a:solidFill>
                  <a:srgbClr val="FF0000"/>
                </a:solidFill>
              </a:rPr>
              <a:t>   </a:t>
            </a:r>
            <a:r>
              <a:rPr lang="cs-CZ" sz="2400" b="1" smtClean="0">
                <a:solidFill>
                  <a:srgbClr val="FF0000"/>
                </a:solidFill>
              </a:rPr>
              <a:t>SÍDLA, MUNICIPALITY, MĚSTA</a:t>
            </a:r>
          </a:p>
        </p:txBody>
      </p:sp>
      <p:sp>
        <p:nvSpPr>
          <p:cNvPr id="143362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539750" y="1557338"/>
            <a:ext cx="7467600" cy="4945062"/>
          </a:xfrm>
        </p:spPr>
        <p:txBody>
          <a:bodyPr/>
          <a:lstStyle/>
          <a:p>
            <a:pPr eaLnBrk="1" hangingPunct="1"/>
            <a:r>
              <a:rPr lang="cs-CZ" sz="2000" b="1" smtClean="0">
                <a:solidFill>
                  <a:srgbClr val="0000CC"/>
                </a:solidFill>
              </a:rPr>
              <a:t>Opakování:</a:t>
            </a:r>
            <a:r>
              <a:rPr lang="cs-CZ" sz="2000" b="1" smtClean="0"/>
              <a:t> regionální ekonomie – makro</a:t>
            </a:r>
            <a:r>
              <a:rPr lang="cs-CZ" sz="2000" smtClean="0"/>
              <a:t>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regiony a </a:t>
            </a:r>
            <a:r>
              <a:rPr lang="cs-CZ" sz="2000" b="1" smtClean="0"/>
              <a:t>sídla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rozmístění, vývoj a hierarchie sídel (TCM)</a:t>
            </a:r>
          </a:p>
          <a:p>
            <a:pPr eaLnBrk="1" hangingPunct="1"/>
            <a:r>
              <a:rPr lang="cs-CZ" sz="2000" b="1" smtClean="0">
                <a:solidFill>
                  <a:srgbClr val="0000CC"/>
                </a:solidFill>
              </a:rPr>
              <a:t>Municipality, </a:t>
            </a:r>
            <a:r>
              <a:rPr lang="cs-CZ" sz="2000" b="1" smtClean="0"/>
              <a:t>vnitřní struktura</a:t>
            </a:r>
            <a:r>
              <a:rPr lang="cs-CZ" sz="2000" b="1" smtClean="0">
                <a:solidFill>
                  <a:srgbClr val="0000CC"/>
                </a:solidFill>
              </a:rPr>
              <a:t>,</a:t>
            </a:r>
            <a:r>
              <a:rPr lang="cs-CZ" sz="2000" b="1" smtClean="0"/>
              <a:t> ekonomie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kriterium: </a:t>
            </a:r>
            <a:r>
              <a:rPr lang="cs-CZ" sz="2000" smtClean="0">
                <a:solidFill>
                  <a:srgbClr val="FF0000"/>
                </a:solidFill>
              </a:rPr>
              <a:t>prostorová koncentrace obyvatelstva </a:t>
            </a:r>
            <a:r>
              <a:rPr lang="cs-CZ" sz="2000" smtClean="0"/>
              <a:t>a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a aktivit (počet obyv., hustota, charakter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aktivit, vnitřní a vnější vazby)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 základní rozlišení:  městská (</a:t>
            </a:r>
            <a:r>
              <a:rPr lang="cs-CZ" sz="2000" smtClean="0">
                <a:solidFill>
                  <a:srgbClr val="FF0000"/>
                </a:solidFill>
              </a:rPr>
              <a:t>urbánní</a:t>
            </a:r>
            <a:r>
              <a:rPr lang="cs-CZ" sz="2000" smtClean="0"/>
              <a:t>) sídla 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                 venkovská sídla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 města:    vnitřní struktura („region v regionu“)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nezemědělské funkce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historický vývoj</a:t>
            </a:r>
          </a:p>
        </p:txBody>
      </p:sp>
      <p:pic>
        <p:nvPicPr>
          <p:cNvPr id="14336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Nadpis 1"/>
          <p:cNvSpPr>
            <a:spLocks noGrp="1"/>
          </p:cNvSpPr>
          <p:nvPr>
            <p:ph type="title" idx="4294967295"/>
          </p:nvPr>
        </p:nvSpPr>
        <p:spPr>
          <a:xfrm>
            <a:off x="395288" y="260350"/>
            <a:ext cx="7467600" cy="647700"/>
          </a:xfrm>
        </p:spPr>
        <p:txBody>
          <a:bodyPr anchor="b"/>
          <a:lstStyle/>
          <a:p>
            <a:pPr eaLnBrk="1" hangingPunct="1"/>
            <a:r>
              <a:rPr lang="cs-CZ" sz="4100" b="1" smtClean="0">
                <a:solidFill>
                  <a:srgbClr val="FF0000"/>
                </a:solidFill>
              </a:rPr>
              <a:t>   EKONOMIE MĚST</a:t>
            </a:r>
          </a:p>
        </p:txBody>
      </p:sp>
      <p:sp>
        <p:nvSpPr>
          <p:cNvPr id="145410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539750" y="1125538"/>
            <a:ext cx="7467600" cy="4873625"/>
          </a:xfrm>
        </p:spPr>
        <p:txBody>
          <a:bodyPr/>
          <a:lstStyle/>
          <a:p>
            <a:pPr eaLnBrk="1" hangingPunct="1"/>
            <a:r>
              <a:rPr lang="cs-CZ" sz="2000" b="1" smtClean="0">
                <a:solidFill>
                  <a:srgbClr val="0070C0"/>
                </a:solidFill>
              </a:rPr>
              <a:t>Vývoj měst – </a:t>
            </a:r>
            <a:r>
              <a:rPr lang="cs-CZ" sz="2000" b="1" smtClean="0">
                <a:solidFill>
                  <a:srgbClr val="FF0000"/>
                </a:solidFill>
              </a:rPr>
              <a:t>fáze urbanizace</a:t>
            </a: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rgbClr val="0070C0"/>
                </a:solidFill>
              </a:rPr>
              <a:t>                         </a:t>
            </a:r>
            <a:r>
              <a:rPr lang="cs-CZ" sz="2000" b="1" smtClean="0">
                <a:solidFill>
                  <a:srgbClr val="0070C0"/>
                </a:solidFill>
              </a:rPr>
              <a:t>- </a:t>
            </a:r>
            <a:r>
              <a:rPr lang="cs-CZ" sz="2000" b="1" smtClean="0"/>
              <a:t>urbanizace</a:t>
            </a:r>
          </a:p>
          <a:p>
            <a:pPr eaLnBrk="1" hangingPunct="1">
              <a:buFontTx/>
              <a:buNone/>
            </a:pPr>
            <a:r>
              <a:rPr lang="cs-CZ" sz="2000" b="1" smtClean="0">
                <a:solidFill>
                  <a:srgbClr val="0070C0"/>
                </a:solidFill>
              </a:rPr>
              <a:t>                                    </a:t>
            </a:r>
            <a:r>
              <a:rPr lang="cs-CZ" sz="2000" b="1" smtClean="0"/>
              <a:t>- suburbanizace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            -  deurbanizace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            -  reurbanizace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               </a:t>
            </a:r>
            <a:r>
              <a:rPr lang="cs-CZ" sz="2000" b="1" i="1" smtClean="0"/>
              <a:t>cyklus</a:t>
            </a:r>
          </a:p>
          <a:p>
            <a:pPr eaLnBrk="1" hangingPunct="1"/>
            <a:r>
              <a:rPr lang="cs-CZ" sz="2000" b="1" smtClean="0">
                <a:solidFill>
                  <a:srgbClr val="0070C0"/>
                </a:solidFill>
              </a:rPr>
              <a:t>Příčiny vývoje – </a:t>
            </a:r>
            <a:r>
              <a:rPr lang="cs-CZ" sz="2000" b="1" smtClean="0">
                <a:solidFill>
                  <a:srgbClr val="FF0000"/>
                </a:solidFill>
              </a:rPr>
              <a:t>aglomerační efekty</a:t>
            </a:r>
          </a:p>
          <a:p>
            <a:pPr eaLnBrk="1" hangingPunct="1">
              <a:buFontTx/>
              <a:buNone/>
            </a:pPr>
            <a:r>
              <a:rPr lang="cs-CZ" sz="2000" b="1" smtClean="0">
                <a:solidFill>
                  <a:srgbClr val="0070C0"/>
                </a:solidFill>
              </a:rPr>
              <a:t>          </a:t>
            </a:r>
            <a:r>
              <a:rPr lang="cs-CZ" sz="2000" b="1" smtClean="0"/>
              <a:t>-</a:t>
            </a:r>
            <a:r>
              <a:rPr lang="cs-CZ" sz="2000" b="1" smtClean="0">
                <a:solidFill>
                  <a:srgbClr val="0070C0"/>
                </a:solidFill>
              </a:rPr>
              <a:t>  </a:t>
            </a:r>
            <a:r>
              <a:rPr lang="cs-CZ" sz="2000" b="1" smtClean="0"/>
              <a:t>zvláštní typ externalit v důsledku koncentrace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-   pozitivní  (úspory) a negativní (náklady)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-   firmy, domácnosti i město </a:t>
            </a:r>
            <a:r>
              <a:rPr lang="cs-CZ" sz="2000" b="1" i="1" smtClean="0"/>
              <a:t>(společenské efekty města)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-   urbanizační a lokalizační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</a:t>
            </a:r>
            <a:r>
              <a:rPr lang="cs-CZ" sz="2000" b="1" i="1" smtClean="0"/>
              <a:t>optimální velikost města a specializace       systém měst</a:t>
            </a:r>
            <a:endParaRPr lang="cs-CZ" sz="2000" b="1" smtClean="0"/>
          </a:p>
          <a:p>
            <a:pPr eaLnBrk="1" hangingPunct="1">
              <a:buFont typeface="Wingdings" pitchFamily="2" charset="2"/>
              <a:buChar char="Ø"/>
            </a:pPr>
            <a:endParaRPr lang="cs-CZ" sz="2000" b="1" smtClean="0"/>
          </a:p>
          <a:p>
            <a:pPr eaLnBrk="1" hangingPunct="1">
              <a:buFontTx/>
              <a:buNone/>
            </a:pPr>
            <a:endParaRPr lang="cs-CZ" sz="2800" smtClean="0"/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 typeface="Wingdings" pitchFamily="2" charset="2"/>
              <a:buChar char="Ø"/>
            </a:pPr>
            <a:endParaRPr lang="cs-CZ" smtClean="0">
              <a:solidFill>
                <a:srgbClr val="0070C0"/>
              </a:solidFill>
            </a:endParaRPr>
          </a:p>
        </p:txBody>
      </p:sp>
      <p:cxnSp>
        <p:nvCxnSpPr>
          <p:cNvPr id="5" name="Přímá spojovací šipka 4"/>
          <p:cNvCxnSpPr/>
          <p:nvPr/>
        </p:nvCxnSpPr>
        <p:spPr>
          <a:xfrm>
            <a:off x="5435600" y="5805488"/>
            <a:ext cx="215900" cy="15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5412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561975"/>
          </a:xfrm>
        </p:spPr>
        <p:txBody>
          <a:bodyPr anchor="b"/>
          <a:lstStyle/>
          <a:p>
            <a:pPr eaLnBrk="1" hangingPunct="1"/>
            <a:r>
              <a:rPr lang="cs-CZ" sz="4100" b="1" smtClean="0">
                <a:solidFill>
                  <a:srgbClr val="FF0000"/>
                </a:solidFill>
              </a:rPr>
              <a:t>   VENKOVSKÝ PROSTOR</a:t>
            </a:r>
          </a:p>
        </p:txBody>
      </p:sp>
      <p:sp>
        <p:nvSpPr>
          <p:cNvPr id="147458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68313" y="908050"/>
            <a:ext cx="8229600" cy="4525963"/>
          </a:xfrm>
        </p:spPr>
        <p:txBody>
          <a:bodyPr/>
          <a:lstStyle/>
          <a:p>
            <a:pPr eaLnBrk="1" hangingPunct="1"/>
            <a:r>
              <a:rPr lang="cs-CZ" b="1" smtClean="0">
                <a:solidFill>
                  <a:srgbClr val="0070C0"/>
                </a:solidFill>
              </a:rPr>
              <a:t>Venkovský prostor  - vesnice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800" b="1" smtClean="0"/>
              <a:t>     kriterium  - </a:t>
            </a:r>
            <a:r>
              <a:rPr lang="cs-CZ" sz="2000" b="1" smtClean="0"/>
              <a:t>velikost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            - charakter aktivit (převážně zemědělské)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            - umístění  a vnější vazby</a:t>
            </a:r>
          </a:p>
          <a:p>
            <a:pPr eaLnBrk="1" hangingPunct="1">
              <a:buFontTx/>
              <a:buNone/>
            </a:pPr>
            <a:endParaRPr lang="cs-CZ" sz="2000" b="1" smtClean="0"/>
          </a:p>
          <a:p>
            <a:pPr eaLnBrk="1" hangingPunct="1">
              <a:buFont typeface="Wingdings" pitchFamily="2" charset="2"/>
              <a:buChar char="Ø"/>
            </a:pPr>
            <a:r>
              <a:rPr lang="cs-CZ" sz="2800" b="1" smtClean="0"/>
              <a:t>     vývoj vesnic  - </a:t>
            </a:r>
            <a:r>
              <a:rPr lang="cs-CZ" sz="2000" b="1" smtClean="0"/>
              <a:t>cyklus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                 -  změna funkcí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                    „</a:t>
            </a:r>
            <a:r>
              <a:rPr lang="cs-CZ" sz="2000" b="1" i="1" smtClean="0"/>
              <a:t>obnova venkova“</a:t>
            </a:r>
            <a:endParaRPr lang="cs-CZ" sz="2000" b="1" smtClean="0"/>
          </a:p>
          <a:p>
            <a:pPr eaLnBrk="1" hangingPunct="1">
              <a:buFontTx/>
              <a:buNone/>
            </a:pPr>
            <a:endParaRPr lang="cs-CZ" sz="2000" b="1" smtClean="0"/>
          </a:p>
          <a:p>
            <a:pPr eaLnBrk="1" hangingPunct="1">
              <a:buFont typeface="Wingdings" pitchFamily="2" charset="2"/>
              <a:buChar char="Ø"/>
            </a:pPr>
            <a:r>
              <a:rPr lang="cs-CZ" sz="2800" b="1" smtClean="0"/>
              <a:t>      příčiny vývoje  - </a:t>
            </a:r>
            <a:r>
              <a:rPr lang="cs-CZ" sz="2800" b="1" smtClean="0">
                <a:solidFill>
                  <a:srgbClr val="FF0000"/>
                </a:solidFill>
              </a:rPr>
              <a:t>disperse</a:t>
            </a:r>
          </a:p>
          <a:p>
            <a:pPr eaLnBrk="1" hangingPunct="1">
              <a:buFontTx/>
              <a:buNone/>
            </a:pPr>
            <a:r>
              <a:rPr lang="cs-CZ" sz="2000" b="1" smtClean="0">
                <a:solidFill>
                  <a:srgbClr val="FF0000"/>
                </a:solidFill>
              </a:rPr>
              <a:t>                                               </a:t>
            </a:r>
            <a:r>
              <a:rPr lang="cs-CZ" sz="2000" b="1" smtClean="0"/>
              <a:t>- využití půdy</a:t>
            </a:r>
            <a:r>
              <a:rPr lang="cs-CZ" sz="2000" b="1" smtClean="0">
                <a:solidFill>
                  <a:srgbClr val="FF0000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cs-CZ" sz="2000" b="1" smtClean="0">
                <a:solidFill>
                  <a:srgbClr val="FF0000"/>
                </a:solidFill>
              </a:rPr>
              <a:t>                                               </a:t>
            </a:r>
            <a:r>
              <a:rPr lang="cs-CZ" sz="2000" b="1" smtClean="0"/>
              <a:t>- migrace</a:t>
            </a:r>
            <a:r>
              <a:rPr lang="cs-CZ" sz="2000" b="1" smtClean="0">
                <a:solidFill>
                  <a:srgbClr val="FF0000"/>
                </a:solidFill>
              </a:rPr>
              <a:t>  </a:t>
            </a:r>
          </a:p>
          <a:p>
            <a:pPr eaLnBrk="1" hangingPunct="1">
              <a:buFontTx/>
              <a:buNone/>
            </a:pPr>
            <a:r>
              <a:rPr lang="cs-CZ" sz="2000" b="1" smtClean="0"/>
              <a:t>                                    </a:t>
            </a:r>
            <a:endParaRPr lang="cs-CZ" sz="2800" b="1" smtClean="0"/>
          </a:p>
        </p:txBody>
      </p:sp>
      <p:pic>
        <p:nvPicPr>
          <p:cNvPr id="14745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561975"/>
          </a:xfrm>
        </p:spPr>
        <p:txBody>
          <a:bodyPr anchor="b"/>
          <a:lstStyle/>
          <a:p>
            <a:pPr eaLnBrk="1" hangingPunct="1"/>
            <a:r>
              <a:rPr lang="cs-CZ" sz="4000" b="1" smtClean="0">
                <a:solidFill>
                  <a:srgbClr val="FF0000"/>
                </a:solidFill>
              </a:rPr>
              <a:t>   OBEC</a:t>
            </a:r>
          </a:p>
        </p:txBody>
      </p:sp>
      <p:sp>
        <p:nvSpPr>
          <p:cNvPr id="149506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684213" y="981075"/>
            <a:ext cx="7467600" cy="4873625"/>
          </a:xfrm>
        </p:spPr>
        <p:txBody>
          <a:bodyPr/>
          <a:lstStyle/>
          <a:p>
            <a:pPr eaLnBrk="1" hangingPunct="1"/>
            <a:r>
              <a:rPr lang="cs-CZ" sz="2000" smtClean="0">
                <a:solidFill>
                  <a:srgbClr val="0000CC"/>
                </a:solidFill>
              </a:rPr>
              <a:t>Obec – institucionalizovaná podoba sídla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>
                <a:solidFill>
                  <a:srgbClr val="0000CC"/>
                </a:solidFill>
              </a:rPr>
              <a:t>            </a:t>
            </a:r>
            <a:r>
              <a:rPr lang="cs-CZ" sz="2000" smtClean="0"/>
              <a:t>administrativní vymezení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          právní subjektivita (veřejnoprávní korporace)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          samospráva + svěřený výkon státní správy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          veřejný sektor  - veřejný majetek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                                                  - veřejný rozpočet</a:t>
            </a: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rgbClr val="FF0000"/>
                </a:solidFill>
              </a:rPr>
              <a:t>                                                       - veřejný statek + všestranný 								rozvoj</a:t>
            </a:r>
          </a:p>
          <a:p>
            <a:pPr eaLnBrk="1" hangingPunct="1"/>
            <a:r>
              <a:rPr lang="cs-CZ" sz="2000" smtClean="0">
                <a:solidFill>
                  <a:srgbClr val="0000CC"/>
                </a:solidFill>
              </a:rPr>
              <a:t>Vztah veřejného a soukromého sektoru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>
                <a:solidFill>
                  <a:srgbClr val="0000CC"/>
                </a:solidFill>
              </a:rPr>
              <a:t>             </a:t>
            </a:r>
            <a:r>
              <a:rPr lang="cs-CZ" sz="2000" smtClean="0"/>
              <a:t>tvorba podnikatelského prostředí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           veřejné zakázky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           model PPP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000" smtClean="0"/>
              <a:t>                podpora podnikání</a:t>
            </a:r>
          </a:p>
          <a:p>
            <a:pPr eaLnBrk="1" hangingPunct="1">
              <a:buFontTx/>
              <a:buNone/>
            </a:pPr>
            <a:endParaRPr lang="cs-CZ" sz="2000" smtClean="0"/>
          </a:p>
          <a:p>
            <a:pPr eaLnBrk="1" hangingPunct="1">
              <a:buFont typeface="Wingdings" pitchFamily="2" charset="2"/>
              <a:buNone/>
            </a:pPr>
            <a:r>
              <a:rPr lang="cs-CZ" smtClean="0">
                <a:solidFill>
                  <a:srgbClr val="0000CC"/>
                </a:solidFill>
              </a:rPr>
              <a:t>             </a:t>
            </a:r>
          </a:p>
        </p:txBody>
      </p:sp>
      <p:pic>
        <p:nvPicPr>
          <p:cNvPr id="14950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cs-CZ" sz="3000" smtClean="0"/>
              <a:t>POKRAČOVÁNÍ</a:t>
            </a:r>
          </a:p>
        </p:txBody>
      </p:sp>
      <p:sp>
        <p:nvSpPr>
          <p:cNvPr id="26626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971550" y="1557338"/>
            <a:ext cx="6953250" cy="4916487"/>
          </a:xfrm>
        </p:spPr>
        <p:txBody>
          <a:bodyPr/>
          <a:lstStyle/>
          <a:p>
            <a:pPr eaLnBrk="1" hangingPunct="1"/>
            <a:r>
              <a:rPr lang="cs-CZ" smtClean="0"/>
              <a:t>Pozice regionální ekonomie mezi obecnou ekonomii a regionalistikou</a:t>
            </a:r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>
              <a:buFontTx/>
              <a:buNone/>
            </a:pPr>
            <a:r>
              <a:rPr lang="cs-CZ" sz="2400" smtClean="0"/>
              <a:t> obecná ekonomie                regionalistika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regionální ekonomie</a:t>
            </a:r>
          </a:p>
        </p:txBody>
      </p:sp>
      <p:sp>
        <p:nvSpPr>
          <p:cNvPr id="4" name="Elipsa 3"/>
          <p:cNvSpPr/>
          <p:nvPr/>
        </p:nvSpPr>
        <p:spPr>
          <a:xfrm>
            <a:off x="1331913" y="2708275"/>
            <a:ext cx="2160587" cy="20161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" name="Elipsa 4"/>
          <p:cNvSpPr/>
          <p:nvPr/>
        </p:nvSpPr>
        <p:spPr>
          <a:xfrm>
            <a:off x="2700338" y="2708275"/>
            <a:ext cx="2087562" cy="201612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" name="Elipsa 5"/>
          <p:cNvSpPr/>
          <p:nvPr/>
        </p:nvSpPr>
        <p:spPr>
          <a:xfrm>
            <a:off x="2700338" y="2924175"/>
            <a:ext cx="719137" cy="158432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26630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 anchor="b"/>
          <a:lstStyle/>
          <a:p>
            <a:pPr eaLnBrk="1" hangingPunct="1"/>
            <a:r>
              <a:rPr lang="cs-CZ" sz="4000" smtClean="0">
                <a:solidFill>
                  <a:srgbClr val="FF0000"/>
                </a:solidFill>
              </a:rPr>
              <a:t>…METODA</a:t>
            </a:r>
          </a:p>
        </p:txBody>
      </p:sp>
      <p:sp>
        <p:nvSpPr>
          <p:cNvPr id="28674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468313" y="1052513"/>
            <a:ext cx="7467600" cy="4873625"/>
          </a:xfrm>
        </p:spPr>
        <p:txBody>
          <a:bodyPr/>
          <a:lstStyle/>
          <a:p>
            <a:pPr eaLnBrk="1" hangingPunct="1"/>
            <a:r>
              <a:rPr lang="cs-CZ" sz="2400" smtClean="0"/>
              <a:t>verbální vs. exaktní</a:t>
            </a:r>
          </a:p>
          <a:p>
            <a:pPr eaLnBrk="1" hangingPunct="1"/>
            <a:r>
              <a:rPr lang="cs-CZ" sz="2400" smtClean="0"/>
              <a:t>pozitivní vs. normativní</a:t>
            </a:r>
          </a:p>
          <a:p>
            <a:pPr eaLnBrk="1" hangingPunct="1"/>
            <a:r>
              <a:rPr lang="cs-CZ" sz="2400" smtClean="0"/>
              <a:t>abstrakce a „ceteris paribus“</a:t>
            </a:r>
          </a:p>
          <a:p>
            <a:pPr eaLnBrk="1" hangingPunct="1"/>
            <a:r>
              <a:rPr lang="cs-CZ" sz="2400" smtClean="0"/>
              <a:t>statická vs. dynamická rovnováha</a:t>
            </a:r>
          </a:p>
          <a:p>
            <a:pPr eaLnBrk="1" hangingPunct="1"/>
            <a:r>
              <a:rPr lang="cs-CZ" sz="2400" b="1" smtClean="0"/>
              <a:t>předpoklady vs. realita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- vzácnost (omezenost) zdrojů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- rozpočtové omezení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- parametrické prostředí (neovlivnitelné) 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- racionální chování („homo oeconomicus“)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- </a:t>
            </a:r>
            <a:r>
              <a:rPr lang="cs-CZ" sz="2400" smtClean="0">
                <a:solidFill>
                  <a:srgbClr val="FF0000"/>
                </a:solidFill>
              </a:rPr>
              <a:t>neomezená dělitelnost a mobilita (RE)</a:t>
            </a:r>
          </a:p>
          <a:p>
            <a:pPr eaLnBrk="1" hangingPunct="1">
              <a:buFontTx/>
              <a:buNone/>
            </a:pPr>
            <a:r>
              <a:rPr lang="cs-CZ" sz="2400" b="1" smtClean="0">
                <a:solidFill>
                  <a:srgbClr val="FF0000"/>
                </a:solidFill>
              </a:rPr>
              <a:t>„neviditelná ruka trhu“</a:t>
            </a:r>
          </a:p>
        </p:txBody>
      </p:sp>
      <p:pic>
        <p:nvPicPr>
          <p:cNvPr id="2867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611188" y="1700213"/>
            <a:ext cx="7467600" cy="4873625"/>
          </a:xfrm>
          <a:solidFill>
            <a:schemeClr val="accent1"/>
          </a:solidFill>
        </p:spPr>
        <p:txBody>
          <a:bodyPr/>
          <a:lstStyle/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r>
              <a:rPr lang="cs-CZ" smtClean="0"/>
              <a:t>        </a:t>
            </a:r>
            <a:r>
              <a:rPr lang="cs-CZ" sz="4800" smtClean="0"/>
              <a:t>(2) Teoretická východiska</a:t>
            </a:r>
          </a:p>
        </p:txBody>
      </p:sp>
      <p:pic>
        <p:nvPicPr>
          <p:cNvPr id="30722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19825"/>
            <a:ext cx="2466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7526</TotalTime>
  <Words>2025</Words>
  <Application>Microsoft Office PowerPoint</Application>
  <PresentationFormat>On-screen Show (4:3)</PresentationFormat>
  <Paragraphs>768</Paragraphs>
  <Slides>67</Slides>
  <Notes>66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Šablona návrhu</vt:lpstr>
      </vt:variant>
      <vt:variant>
        <vt:i4>1</vt:i4>
      </vt:variant>
      <vt:variant>
        <vt:lpstr>Nadpisy snímků</vt:lpstr>
      </vt:variant>
      <vt:variant>
        <vt:i4>67</vt:i4>
      </vt:variant>
    </vt:vector>
  </HeadingPairs>
  <TitlesOfParts>
    <vt:vector size="74" baseType="lpstr">
      <vt:lpstr>Arial</vt:lpstr>
      <vt:lpstr>Calibri</vt:lpstr>
      <vt:lpstr>Courier New</vt:lpstr>
      <vt:lpstr>Wingdings</vt:lpstr>
      <vt:lpstr>Century Schoolbook</vt:lpstr>
      <vt:lpstr>Times New Roman</vt:lpstr>
      <vt:lpstr>Výchozí návrh</vt:lpstr>
      <vt:lpstr>Regionální a municipální ekonomika</vt:lpstr>
      <vt:lpstr>REGIONÁLNÍ A MUNICIPÁLNÍ EKONOMIE</vt:lpstr>
      <vt:lpstr>Snímek 3</vt:lpstr>
      <vt:lpstr>PŘEDSTAVENÍ KURZU - VAZBY</vt:lpstr>
      <vt:lpstr>PŘEDSTAVENÍ KURSU - OBSAH</vt:lpstr>
      <vt:lpstr>   REGIONÁLNÍ EKONOMIE –       PŘEDMĚT…</vt:lpstr>
      <vt:lpstr>POKRAČOVÁNÍ</vt:lpstr>
      <vt:lpstr>…METODA</vt:lpstr>
      <vt:lpstr>Snímek 9</vt:lpstr>
      <vt:lpstr>         VÝVOJ EKONOMICKÉHO MYŠLENÍ </vt:lpstr>
      <vt:lpstr>                           POKRAČOVÁNÍ</vt:lpstr>
      <vt:lpstr>  TEORETICKÁ VÝCHODISKA NA        MIKROÚROVNI</vt:lpstr>
      <vt:lpstr>    TEORETICKÁ VÝCHODISKA NA          MAKROÚROVNI </vt:lpstr>
      <vt:lpstr>HISTORIE IMPULSŮ REGIONÁLNÍ         EKONOMIE</vt:lpstr>
      <vt:lpstr>Snímek 15</vt:lpstr>
      <vt:lpstr>LOKALIZACE FIREM       – MODELOVÉ PŘÍKLADY</vt:lpstr>
      <vt:lpstr>POKRAČOVÁNÍ  </vt:lpstr>
      <vt:lpstr>POKRAČOVÁNÍ</vt:lpstr>
      <vt:lpstr>POKRAČOVÁNÍ</vt:lpstr>
      <vt:lpstr>       LOKALIZACE DOMÁCNOSTÍ </vt:lpstr>
      <vt:lpstr>  POKRAČOVÁNÍ</vt:lpstr>
      <vt:lpstr>    LOKALIZACE VEŘEJNÝCH INSTITUCÍ </vt:lpstr>
      <vt:lpstr>Snímek 23</vt:lpstr>
      <vt:lpstr>   ANALÝZA TRHU –        ZÁKLADNÍ STAVEBNÍ KAMENY</vt:lpstr>
      <vt:lpstr>        POPTÁVKOVÉ FUNKCE</vt:lpstr>
      <vt:lpstr>FAKTORY OVLIVŇUJÍCÍ POPTÁVKU</vt:lpstr>
      <vt:lpstr>POKRAČOVÁNÍ</vt:lpstr>
      <vt:lpstr>        NABÍDKOVÉ FUNKCE</vt:lpstr>
      <vt:lpstr>FAKTORY OVLIVŇUJÍCÍ NABÍDKU</vt:lpstr>
      <vt:lpstr>POKRAČOVÁNÍ</vt:lpstr>
      <vt:lpstr>    LOKÁLNÍ TRH A JEHO       CHARAKTERISTIKY</vt:lpstr>
      <vt:lpstr>   MODEL PROSTOROVĚ DIFERENCOVANÉ        POPTÁVKY</vt:lpstr>
      <vt:lpstr>Snímek 33</vt:lpstr>
      <vt:lpstr>   VÝCHODISKA PROSTOROVÉHO        USPOŘÁDÁNÍ SÍDEL</vt:lpstr>
      <vt:lpstr>   PROCES PROSTOROVÉHO       USPOŘÁDÁNÍ</vt:lpstr>
      <vt:lpstr>pokračování </vt:lpstr>
      <vt:lpstr>pokračování</vt:lpstr>
      <vt:lpstr>POKRAČOVÁNÍ</vt:lpstr>
      <vt:lpstr>Snímek 39</vt:lpstr>
      <vt:lpstr>   VYMEZENÍ REGIONU</vt:lpstr>
      <vt:lpstr>POKRAČOVÁNÍ</vt:lpstr>
      <vt:lpstr>   TEORIE VÝVOJE REGIONŮ</vt:lpstr>
      <vt:lpstr>POKRAČOVÁNÍ</vt:lpstr>
      <vt:lpstr>   REGIONÁLNÍ ANALÝZA</vt:lpstr>
      <vt:lpstr>POKRAČOVÁNÍ</vt:lpstr>
      <vt:lpstr>Snímek 46</vt:lpstr>
      <vt:lpstr>   SELHÁNÍ TRHU A ZÁSAHY STÁTU</vt:lpstr>
      <vt:lpstr>POKRAČOVÁNÍ</vt:lpstr>
      <vt:lpstr>   TEORIE VEŘEJNÉ VOLBY</vt:lpstr>
      <vt:lpstr>POKRAČOVÁNÍ</vt:lpstr>
      <vt:lpstr>SROVNÁNÍ SOUKROMÉHO A VEŘEJNÉHO SEKTORU</vt:lpstr>
      <vt:lpstr>Snímek 52</vt:lpstr>
      <vt:lpstr>   HIERARCHIE REGIONŮ A HISTORIE        VÝVOJE</vt:lpstr>
      <vt:lpstr>   CÍLE A DŮSLEDKY</vt:lpstr>
      <vt:lpstr>   VOLBA NÁSTROJŮ A DŮSLEDKY</vt:lpstr>
      <vt:lpstr>   VOLBA NÁSTROJŮ A DŮSLEDKY</vt:lpstr>
      <vt:lpstr>Snímek 57</vt:lpstr>
      <vt:lpstr>VEŘEJNÉ FINANCE</vt:lpstr>
      <vt:lpstr>   DAŇOVÝ SYSTÉM</vt:lpstr>
      <vt:lpstr>   VEŘEJNÉ VÝDAJE</vt:lpstr>
      <vt:lpstr>   FISKÁLNÍ FEDERALISMUS</vt:lpstr>
      <vt:lpstr>POKRAČOVÁNÍ</vt:lpstr>
      <vt:lpstr>Snímek 63</vt:lpstr>
      <vt:lpstr>   SÍDLA, MUNICIPALITY, MĚSTA</vt:lpstr>
      <vt:lpstr>   EKONOMIE MĚST</vt:lpstr>
      <vt:lpstr>   VENKOVSKÝ PROSTOR</vt:lpstr>
      <vt:lpstr>   OBEC</vt:lpstr>
    </vt:vector>
  </TitlesOfParts>
  <Company>Ponikelský Petr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Ponikelský Petr</dc:creator>
  <cp:lastModifiedBy>VŠRR</cp:lastModifiedBy>
  <cp:revision>605</cp:revision>
  <dcterms:created xsi:type="dcterms:W3CDTF">2008-09-26T22:14:48Z</dcterms:created>
  <dcterms:modified xsi:type="dcterms:W3CDTF">2013-02-19T11:25:23Z</dcterms:modified>
</cp:coreProperties>
</file>